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45" r:id="rId1"/>
    <p:sldMasterId id="2147483903" r:id="rId2"/>
  </p:sldMasterIdLst>
  <p:notesMasterIdLst>
    <p:notesMasterId r:id="rId39"/>
  </p:notesMasterIdLst>
  <p:sldIdLst>
    <p:sldId id="291" r:id="rId3"/>
    <p:sldId id="258" r:id="rId4"/>
    <p:sldId id="319" r:id="rId5"/>
    <p:sldId id="320" r:id="rId6"/>
    <p:sldId id="269" r:id="rId7"/>
    <p:sldId id="311" r:id="rId8"/>
    <p:sldId id="260" r:id="rId9"/>
    <p:sldId id="293" r:id="rId10"/>
    <p:sldId id="292" r:id="rId11"/>
    <p:sldId id="281" r:id="rId12"/>
    <p:sldId id="282" r:id="rId13"/>
    <p:sldId id="283" r:id="rId14"/>
    <p:sldId id="277" r:id="rId15"/>
    <p:sldId id="278" r:id="rId16"/>
    <p:sldId id="279" r:id="rId17"/>
    <p:sldId id="280" r:id="rId18"/>
    <p:sldId id="284" r:id="rId19"/>
    <p:sldId id="296" r:id="rId20"/>
    <p:sldId id="297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7" r:id="rId34"/>
    <p:sldId id="316" r:id="rId35"/>
    <p:sldId id="294" r:id="rId36"/>
    <p:sldId id="321" r:id="rId37"/>
    <p:sldId id="314" r:id="rId38"/>
  </p:sldIdLst>
  <p:sldSz cx="12192000" cy="6858000"/>
  <p:notesSz cx="6858000" cy="9144000"/>
  <p:embeddedFontLst>
    <p:embeddedFont>
      <p:font typeface="Spoqa Han Sans Neo" panose="020B0500000000000000" pitchFamily="50" charset="-127"/>
      <p:regular r:id="rId40"/>
    </p:embeddedFont>
    <p:embeddedFont>
      <p:font typeface="Spoqa Han Sans Neo Bold" panose="020B0800000000000000" pitchFamily="50" charset="-127"/>
      <p:bold r:id="rId41"/>
    </p:embeddedFont>
    <p:embeddedFont>
      <p:font typeface="Spoqa Han Sans Neo Medium" pitchFamily="2" charset="-127"/>
      <p:regular r:id="rId42"/>
    </p:embeddedFont>
    <p:embeddedFont>
      <p:font typeface="Spoqa Han Sans Neo Thin" panose="020B0200000000000000" pitchFamily="50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Tenorite" panose="00000500000000000000" pitchFamily="2" charset="0"/>
      <p:regular r:id="rId46"/>
      <p:bold r:id="rId47"/>
      <p:italic r:id="rId48"/>
      <p:bold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  <p:embeddedFont>
      <p:font typeface="Wingdings 3" panose="05040102010807070707" pitchFamily="18" charset="2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6E5"/>
    <a:srgbClr val="4D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D8944-9CD3-4729-8DF4-B7453EECAD3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3898A-944F-43EC-9626-E028AAFF0E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4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7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0708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191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7863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760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9B73D-EAD6-D781-47E2-62FDA689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C2D9E4-E52C-CB84-F98F-08AE8A3A0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8580A-2F2E-5ECC-8D9D-8AAC3765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50B273-EBFF-CBDF-C840-D33E44C6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ACF25-ED4A-914B-487F-396FF60A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0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B90CC-8406-BF8F-DD1C-C1FCF59A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A19794-863E-1F03-086A-620421207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61D30-56ED-B3A7-1D0A-C1F957A4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6789E-D7FB-E84B-32DF-D8400935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A575E-4AD5-33F5-DD8D-D3720E43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1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28EC83-74D3-C108-2C22-3042AF078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9848EB-7F84-62CE-DB96-7E03633F4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FAF68-1C2E-6FAF-7F0E-EC5C6E50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D051E-9F60-D3DC-B19F-0CB849AB5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B9B726-8CB8-EEEB-94AB-F9491095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5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전체 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그림 개체 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6" name="그림 개체 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9" name="그림 개체 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1" name="텍스트 개체 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2" name="그림 개체 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4" name="텍스트 개체 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5" name="그림 개체 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7" name="텍스트 개체 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8" name="그림 개체 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0" name="텍스트 개체 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1" name="그림 개체 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3" name="텍스트 개체 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7E80D99-A453-4BA1-9BD9-9EE7A9F0F929}" type="datetime1">
              <a:rPr lang="ko-KR" altLang="en-US" noProof="0" smtClean="0"/>
              <a:t>2023-03-30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601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인용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“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”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F4C0DE-3861-46B6-B09C-FD3EBBE55B81}" type="datetime1">
              <a:rPr lang="ko-KR" altLang="en-US" noProof="0" smtClean="0"/>
              <a:t>2023-03-30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710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7" name="그림 개체 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텍스트 개체 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B4D3B6-F16C-48BA-9434-54ED0454B8BC}" type="datetime1">
              <a:rPr lang="ko-KR" altLang="en-US" noProof="0" smtClean="0"/>
              <a:t>2023-03-30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9" name="자유형(F)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자유형(F)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(F)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2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4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336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3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34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40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AA136-AF94-AF33-DBE8-0862FBDB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8CEB8-4CDC-5F1E-7830-228D130D2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9343A-CC1D-4E69-D307-101100E6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6D888-FDB7-7E96-B0C0-CA47D0FD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F03F7-C693-A2FD-6B9B-48AF938E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523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83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20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87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048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91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43917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77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0505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95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5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4F6AF-02D2-5F9C-E701-91D3DBD1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0F76C0-7076-0646-AB3F-D150D2FA2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50E8D-B242-6659-9EA5-471300D19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37555-5AFF-EF09-476B-3B591A05D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54AAC-3766-7100-848A-CE9F3C43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690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99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E72EA-D715-6C15-C0B3-99456248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AB454-135E-98DF-733A-736C69FC2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FB788E-0BB2-8E2D-6FBF-2F3BEC7D3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D3A1EF-5468-D0E8-7F27-F1856441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238412-B272-3E7D-AA8F-C6395FD1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50AE39-013F-0D40-E07C-64081538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BB22B-7680-DB21-03EE-70166EC43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EF9541-167F-E0A5-FE0E-A561CB27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431FA5-74C8-07BF-1728-905612AA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7149D6-22E3-015A-7FB6-E14C578DB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3A5909-C05E-154D-28B8-FA908536D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023AB5-DF45-F68F-E932-B48D90963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E8BFDA-890D-504C-0940-262F0B90D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C2BB83-C882-040C-AE76-182B558F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81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BC11E-E404-9044-C3A6-50C7818D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4564EC-B8A9-9ECF-5CD6-213349D9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D83B7E-BE5B-2830-A9FC-5545A3C5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E7DCFF-7C62-FA5C-28B2-F356ED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7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ECA60C-8C30-6CF1-9FB8-8C5B5BDE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058503-7ECF-CB00-27C7-258D37A3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86C8A-E619-A665-C7C0-4EDEB713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0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E92D9-BCD1-FFF5-0D68-17E7D174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116B3-851A-550B-0C48-719BA05A3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85F48D-3DBB-0C0E-97A8-CBC62F216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4FD76F-7BC6-B673-196D-18C531C7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BB8293-A75A-BABA-CA33-EEA36675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5BC8F-F34C-B08D-0FA4-C518D20A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4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4BD48-8236-E8DE-7031-6A142AA8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D40368-CD67-1612-4A2A-CBAE25350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9C916F-3F99-1117-D392-1BDDBF352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43FA9C-C9E9-0F6F-5868-39B30B89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A47D27-928E-EFED-456B-247C6B22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B71EA5-28AF-2E03-01B0-61B275CB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7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6B267E-90D3-E98D-4189-67E482E3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1065E-C58A-0586-9148-AF59026AD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DAFE2-D46C-DB93-E889-288999A5C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A35D9-E164-4813-597B-45598275C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6E1FA7-7410-2C0A-CD35-79C9CE0D2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85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D6260-569A-4B7C-A20E-C3689D5028F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114266-B40C-428B-8576-CCECDD9E5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03D62F-4523-E8EC-80B0-4382822CA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33" y="1259633"/>
            <a:ext cx="7926534" cy="2169367"/>
          </a:xfrm>
          <a:prstGeom prst="rect">
            <a:avLst/>
          </a:prstGeom>
        </p:spPr>
      </p:pic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350F21E9-AB07-8669-1559-A53AEB31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32292"/>
              </p:ext>
            </p:extLst>
          </p:nvPr>
        </p:nvGraphicFramePr>
        <p:xfrm>
          <a:off x="3851469" y="3760125"/>
          <a:ext cx="4064000" cy="938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79971337"/>
                    </a:ext>
                  </a:extLst>
                </a:gridCol>
              </a:tblGrid>
              <a:tr h="542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Spoqa Han Sans Neo Bold" panose="020B0800000000000000" pitchFamily="50" charset="-127"/>
                          <a:ea typeface="Spoqa Han Sans Neo Bold" panose="020B0800000000000000" pitchFamily="50" charset="-127"/>
                        </a:rPr>
                        <a:t>온라인 서점 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3092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Spoqa Han Sans Neo" panose="020B0500000000000000" pitchFamily="50" charset="-127"/>
                          <a:ea typeface="Spoqa Han Sans Neo" panose="020B0500000000000000" pitchFamily="50" charset="-127"/>
                        </a:rPr>
                        <a:t>하민수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Spoqa Han Sans Neo" panose="020B0500000000000000" pitchFamily="50" charset="-127"/>
                          <a:ea typeface="Spoqa Han Sans Neo" panose="020B0500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Spoqa Han Sans Neo" panose="020B0500000000000000" pitchFamily="50" charset="-127"/>
                          <a:ea typeface="Spoqa Han Sans Neo" panose="020B0500000000000000" pitchFamily="50" charset="-127"/>
                        </a:rPr>
                        <a:t>이상민</a:t>
                      </a:r>
                      <a:r>
                        <a:rPr lang="en-US" altLang="ko-KR" sz="2000" baseline="0" dirty="0">
                          <a:solidFill>
                            <a:schemeClr val="bg1"/>
                          </a:solidFill>
                          <a:latin typeface="Spoqa Han Sans Neo" panose="020B0500000000000000" pitchFamily="50" charset="-127"/>
                          <a:ea typeface="Spoqa Han Sans Neo" panose="020B0500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Spoqa Han Sans Neo" panose="020B0500000000000000" pitchFamily="50" charset="-127"/>
                          <a:ea typeface="Spoqa Han Sans Neo" panose="020B0500000000000000" pitchFamily="50" charset="-127"/>
                        </a:rPr>
                        <a:t>지수진 </a:t>
                      </a:r>
                      <a:r>
                        <a:rPr lang="ko-KR" altLang="en-US" sz="2000" dirty="0" err="1">
                          <a:solidFill>
                            <a:schemeClr val="bg1"/>
                          </a:solidFill>
                          <a:latin typeface="Spoqa Han Sans Neo" panose="020B0500000000000000" pitchFamily="50" charset="-127"/>
                          <a:ea typeface="Spoqa Han Sans Neo" panose="020B0500000000000000" pitchFamily="50" charset="-127"/>
                        </a:rPr>
                        <a:t>추지호</a:t>
                      </a:r>
                      <a:r>
                        <a:rPr lang="en-US" altLang="ko-KR" sz="2000" baseline="0" dirty="0">
                          <a:solidFill>
                            <a:schemeClr val="bg1"/>
                          </a:solidFill>
                          <a:latin typeface="Spoqa Han Sans Neo" panose="020B0500000000000000" pitchFamily="50" charset="-127"/>
                          <a:ea typeface="Spoqa Han Sans Neo" panose="020B0500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Spoqa Han Sans Neo" panose="020B0500000000000000" pitchFamily="50" charset="-127"/>
                          <a:ea typeface="Spoqa Han Sans Neo" panose="020B0500000000000000" pitchFamily="50" charset="-127"/>
                        </a:rPr>
                        <a:t>오선용</a:t>
                      </a:r>
                    </a:p>
                  </a:txBody>
                  <a:tcPr anchor="ctr">
                    <a:solidFill>
                      <a:srgbClr val="4DC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80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97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E588E32-D35D-9048-419A-B7E725E8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1678156"/>
            <a:ext cx="2943636" cy="4890595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990AE2A-6AC4-71F7-5F14-88FF387D5185}"/>
              </a:ext>
            </a:extLst>
          </p:cNvPr>
          <p:cNvSpPr/>
          <p:nvPr/>
        </p:nvSpPr>
        <p:spPr>
          <a:xfrm>
            <a:off x="1688841" y="2230016"/>
            <a:ext cx="673357" cy="158621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337E875-C05E-812B-EAB8-4E187E55C88B}"/>
              </a:ext>
            </a:extLst>
          </p:cNvPr>
          <p:cNvSpPr/>
          <p:nvPr/>
        </p:nvSpPr>
        <p:spPr>
          <a:xfrm>
            <a:off x="1701084" y="2513044"/>
            <a:ext cx="673357" cy="158621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2B1EAA69-946B-C2CA-147D-E79D242A4A89}"/>
              </a:ext>
            </a:extLst>
          </p:cNvPr>
          <p:cNvSpPr/>
          <p:nvPr/>
        </p:nvSpPr>
        <p:spPr>
          <a:xfrm>
            <a:off x="1606857" y="6393023"/>
            <a:ext cx="1443400" cy="158621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B6E407-14E0-D5B1-281D-3A02E3599389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3050257" y="5311664"/>
            <a:ext cx="2224167" cy="1160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8F8A8527-B13D-B3F9-EAF1-51E1190A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424" y="4370524"/>
            <a:ext cx="5750084" cy="18822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E1A0-CD4D-CFF2-2851-27F7554F85B2}"/>
              </a:ext>
            </a:extLst>
          </p:cNvPr>
          <p:cNvSpPr txBox="1"/>
          <p:nvPr/>
        </p:nvSpPr>
        <p:spPr>
          <a:xfrm>
            <a:off x="4223350" y="1379003"/>
            <a:ext cx="77150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server.port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임베디드 서버가 HTTP 요청을 수신할 포트를 설정합니다(이 경우 포트 4444가 사용됨).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server.servlet.context-path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애플리케이션의 루트 컨텍스트 경로를 설정합니다(이 경우 /</a:t>
            </a: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BookQuest로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설정됨).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spring.datasource.url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데이터베이스 이름, 사용할 시간대, 연결할 포트를 지정하여 데이터베이스에 연결할 </a:t>
            </a: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URL을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설정합니다.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spring.datasource.username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데이터베이스 인증에 사용할 사용자 이름을 설정합니다.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spring.datasource.password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데이터베이스 인증에 사용할 암호를 설정합니다.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spring.jpa.hibernate.ddl-auto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</a:t>
            </a:r>
            <a:r>
              <a:rPr kumimoji="0" lang="en-US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Update</a:t>
            </a:r>
            <a:r>
              <a:rPr kumimoji="0" lang="ko-KR" altLang="en-US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는 </a:t>
            </a:r>
            <a:r>
              <a:rPr kumimoji="0" lang="en-US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Hibernate</a:t>
            </a:r>
            <a:r>
              <a:rPr kumimoji="0" lang="ko-KR" altLang="en-US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가 자동으로 기존 스키마가 있으면 그대로 두고 변경사항만 업데이트 하겠다는 것을 의미합니다</a:t>
            </a:r>
            <a:r>
              <a:rPr kumimoji="0" lang="en-US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spring.jpa.show-sql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쿼리를 실행할 때 SQL 문을 기록할지 여부를 설정합니다.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spring.jpa.properties.hibernate.format_sql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로깅 시 SQL 문을 형식화해야 하는지 여부를 설정합니다.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50" b="0" i="0" u="none" strike="noStrike" cap="none" normalizeH="0" baseline="0" dirty="0" err="1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spring.jpa.properties.hibernate.highlight_sql</a:t>
            </a:r>
            <a:r>
              <a:rPr kumimoji="0" lang="ko-KR" altLang="ko-KR" sz="1350" b="0" i="0" u="none" strike="noStrike" cap="none" normalizeH="0" baseline="0" dirty="0">
                <a:ln>
                  <a:noFill/>
                </a:ln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로그 시 SQL 문 구문 강조 여부를 설정합니다.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228070E-33F7-6715-341D-E29B72635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70E5B8-4392-3052-03DF-D11136074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48B6E0-3306-E0A1-2EFD-3B134CCECC65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4FC214D-EA7F-CF0E-5796-497FE5093DB3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220475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4)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패키지 구성도</a:t>
            </a:r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(Front)</a:t>
            </a:r>
            <a:endParaRPr lang="ko-KR" altLang="en-US" sz="15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3402E8-DD16-F877-F5DC-B7B2C392C138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4334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BB1D1C-B370-041F-3FF3-CEE440BB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72" y="2024453"/>
            <a:ext cx="2486372" cy="308872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FD9FF841-2DD3-4EAD-2D95-994C8867634C}"/>
              </a:ext>
            </a:extLst>
          </p:cNvPr>
          <p:cNvSpPr/>
          <p:nvPr/>
        </p:nvSpPr>
        <p:spPr>
          <a:xfrm>
            <a:off x="1539551" y="2388637"/>
            <a:ext cx="1828800" cy="177281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5CD9236-B389-6E28-2711-15104443191A}"/>
              </a:ext>
            </a:extLst>
          </p:cNvPr>
          <p:cNvSpPr/>
          <p:nvPr/>
        </p:nvSpPr>
        <p:spPr>
          <a:xfrm>
            <a:off x="1564086" y="3159966"/>
            <a:ext cx="1374005" cy="177281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30CA3AE-8A88-B581-233C-5F0E3D6B4DA5}"/>
              </a:ext>
            </a:extLst>
          </p:cNvPr>
          <p:cNvSpPr/>
          <p:nvPr/>
        </p:nvSpPr>
        <p:spPr>
          <a:xfrm>
            <a:off x="1572559" y="4710514"/>
            <a:ext cx="1662547" cy="177281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0F57AF-D6B8-7F5F-69EB-02F2BA0C4302}"/>
              </a:ext>
            </a:extLst>
          </p:cNvPr>
          <p:cNvCxnSpPr>
            <a:stCxn id="6" idx="3"/>
          </p:cNvCxnSpPr>
          <p:nvPr/>
        </p:nvCxnSpPr>
        <p:spPr>
          <a:xfrm flipV="1">
            <a:off x="3368351" y="1194318"/>
            <a:ext cx="1156996" cy="1282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61AFC3D-9F8E-0441-8DE3-0143AD8E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340" y="899981"/>
            <a:ext cx="4963218" cy="1194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928ACF-81A5-CEA5-8544-4A64049BAF2A}"/>
              </a:ext>
            </a:extLst>
          </p:cNvPr>
          <p:cNvSpPr txBox="1"/>
          <p:nvPr/>
        </p:nvSpPr>
        <p:spPr>
          <a:xfrm>
            <a:off x="4553340" y="2094301"/>
            <a:ext cx="72685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@SpringBootAppllication </a:t>
            </a:r>
            <a:r>
              <a:rPr lang="ko-KR" altLang="en-US" sz="11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어노테이션을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사용하면 간결하게 스프링 부트 애플리케이션을 구성할 수 있습니다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 </a:t>
            </a:r>
            <a:r>
              <a:rPr lang="ko-KR" altLang="en-US" sz="11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어노테이션을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사용하여 자동 구성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컴포넌트 스캔 및 추가 구성 등록을 쉽게 활성화 할 수 있습니다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  <a:endParaRPr lang="ko-KR" altLang="en-US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685407E-0E9B-9351-C54E-A3E7D509B62E}"/>
              </a:ext>
            </a:extLst>
          </p:cNvPr>
          <p:cNvCxnSpPr/>
          <p:nvPr/>
        </p:nvCxnSpPr>
        <p:spPr>
          <a:xfrm>
            <a:off x="4562669" y="1015076"/>
            <a:ext cx="17634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8DD128F-E59B-0CF8-D9E5-3C4480EF9784}"/>
              </a:ext>
            </a:extLst>
          </p:cNvPr>
          <p:cNvCxnSpPr>
            <a:stCxn id="7" idx="3"/>
          </p:cNvCxnSpPr>
          <p:nvPr/>
        </p:nvCxnSpPr>
        <p:spPr>
          <a:xfrm>
            <a:off x="2938091" y="3248607"/>
            <a:ext cx="1503280" cy="77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56702AB-1AF1-4AA6-A94B-2549D77D9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339" y="2782153"/>
            <a:ext cx="5933104" cy="18763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3D89BF-F604-332A-AADC-451E98B96D58}"/>
              </a:ext>
            </a:extLst>
          </p:cNvPr>
          <p:cNvSpPr txBox="1"/>
          <p:nvPr/>
        </p:nvSpPr>
        <p:spPr>
          <a:xfrm>
            <a:off x="4469364" y="4658541"/>
            <a:ext cx="716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WebMvcConfigurer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는 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MVC 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패턴을 구성하기 위해 사용됩니다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algn="l"/>
            <a:r>
              <a:rPr lang="en-US" altLang="ko-KR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Override 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된 메서드는 </a:t>
            </a:r>
            <a:r>
              <a:rPr lang="en-US" altLang="ko-KR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MVC </a:t>
            </a:r>
            <a:r>
              <a:rPr lang="ko-KR" altLang="en-US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애플리케이션에 리소스 </a:t>
            </a:r>
            <a:r>
              <a:rPr lang="ko-KR" altLang="en-US" sz="1100" b="0" i="0" dirty="0" err="1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핸들러를</a:t>
            </a:r>
            <a:r>
              <a:rPr lang="ko-KR" altLang="en-US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추가하는 메서드입니다</a:t>
            </a:r>
            <a:r>
              <a:rPr lang="en-US" altLang="ko-KR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pPr algn="l"/>
            <a:r>
              <a:rPr lang="ko-KR" altLang="en-US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리소스 </a:t>
            </a:r>
            <a:r>
              <a:rPr lang="ko-KR" altLang="en-US" sz="1100" b="0" i="0" dirty="0" err="1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핸들러는</a:t>
            </a:r>
            <a:r>
              <a:rPr lang="ko-KR" altLang="en-US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이미지</a:t>
            </a:r>
            <a:r>
              <a:rPr lang="en-US" altLang="ko-KR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 CSS </a:t>
            </a:r>
            <a:r>
              <a:rPr lang="ko-KR" altLang="en-US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및 </a:t>
            </a:r>
            <a:r>
              <a:rPr lang="en-US" altLang="ko-KR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JavaScript </a:t>
            </a:r>
            <a:r>
              <a:rPr lang="ko-KR" altLang="en-US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파일과 같은 정적 리소스를 제공하는 데 사용됩니다</a:t>
            </a:r>
            <a:r>
              <a:rPr lang="en-US" altLang="ko-KR" sz="1100" b="0" i="0" dirty="0"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endParaRPr lang="ko-KR" altLang="en-US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98F79CE-29D1-9574-DACB-BCE7F8F69281}"/>
              </a:ext>
            </a:extLst>
          </p:cNvPr>
          <p:cNvCxnSpPr/>
          <p:nvPr/>
        </p:nvCxnSpPr>
        <p:spPr>
          <a:xfrm>
            <a:off x="3225775" y="4878464"/>
            <a:ext cx="1131621" cy="486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01CADD-2005-1523-905F-16D68584D896}"/>
              </a:ext>
            </a:extLst>
          </p:cNvPr>
          <p:cNvCxnSpPr/>
          <p:nvPr/>
        </p:nvCxnSpPr>
        <p:spPr>
          <a:xfrm>
            <a:off x="6419461" y="3004455"/>
            <a:ext cx="8864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DEBAE6E-8315-639D-362C-201FC7F2C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339" y="5452862"/>
            <a:ext cx="5420481" cy="523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51A0624-A50A-2E18-B43A-CAF34FB8B70A}"/>
              </a:ext>
            </a:extLst>
          </p:cNvPr>
          <p:cNvSpPr txBox="1"/>
          <p:nvPr/>
        </p:nvSpPr>
        <p:spPr>
          <a:xfrm>
            <a:off x="4553339" y="6088698"/>
            <a:ext cx="7268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스프링 </a:t>
            </a:r>
            <a:r>
              <a:rPr lang="ko-KR" altLang="en-US" sz="11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시큐리티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구성을 위해 사용되는 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config file 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이며 사용자 정의 보안 구성을 제공할 수 있습니다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  <a:endParaRPr lang="ko-KR" altLang="en-US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AFE9673-D445-52B9-8473-6EA23A568097}"/>
              </a:ext>
            </a:extLst>
          </p:cNvPr>
          <p:cNvCxnSpPr/>
          <p:nvPr/>
        </p:nvCxnSpPr>
        <p:spPr>
          <a:xfrm>
            <a:off x="7522890" y="5972563"/>
            <a:ext cx="22089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4C453D9-7D1C-5FEE-956A-73135A629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F3EA77E-B8BC-C848-317D-234BAB0D1A03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1F722B7E-6B56-4619-E50C-7C54FE02C4DC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220475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4)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패키지 구성도</a:t>
            </a:r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(Back)</a:t>
            </a:r>
            <a:endParaRPr lang="ko-KR" altLang="en-US" sz="15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DD37D6-4C3C-5EDD-B0FD-8D9CD9D2199E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58908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F1AAB3-F6F7-E0EE-211D-551E6220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38" y="1703021"/>
            <a:ext cx="5344271" cy="4906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23BAF-CE94-8497-50B7-7E9B8250E80A}"/>
              </a:ext>
            </a:extLst>
          </p:cNvPr>
          <p:cNvSpPr txBox="1"/>
          <p:nvPr/>
        </p:nvSpPr>
        <p:spPr>
          <a:xfrm>
            <a:off x="6230208" y="1627640"/>
            <a:ext cx="4734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사용자가 가진 역할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(role)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정보를 이용해 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SimpleGrantedAuthority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객체를 생성하여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List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 추가한 후 반환하고 있습니다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endParaRPr lang="en-US" altLang="ko-KR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 때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 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SimpleGrantedAuthority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생성자의 인자로 전달되는 문자열은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Security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에서 사용하는 권한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(role)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정보에 맞게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ROLE_</a:t>
            </a:r>
            <a:r>
              <a:rPr lang="ko-KR" altLang="en-US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접두어를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추가하여 전달해야 합니다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endParaRPr lang="en-US" altLang="ko-KR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또한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Principal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을 이용한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username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을 가져오기 위해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Override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된 메서드를 보면 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getUsername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() =&gt;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getEmail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();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entity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 맞게 정의했습니다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B68C3-FAB5-6241-CC9E-8F77DE22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6F683C-F773-C76F-8679-B9AEC4538D12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022F5C29-F008-3E7E-B907-3224EB30586A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220475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4)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패키지 구성도</a:t>
            </a:r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(Back)</a:t>
            </a:r>
            <a:endParaRPr lang="ko-KR" altLang="en-US" sz="15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FFBCCA-ED88-664B-0C41-54D284A3ADE6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99037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BAF721-4C12-CEB1-E839-8B8E1F3D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74" y="1674643"/>
            <a:ext cx="8192643" cy="3057952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871B900C-497A-9FC4-4F0A-4CADEDD70D57}"/>
              </a:ext>
            </a:extLst>
          </p:cNvPr>
          <p:cNvSpPr/>
          <p:nvPr/>
        </p:nvSpPr>
        <p:spPr>
          <a:xfrm>
            <a:off x="1148830" y="3732244"/>
            <a:ext cx="2603241" cy="195943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4CB6FFDD-27F1-8877-DA9B-8D1D7549B410}"/>
              </a:ext>
            </a:extLst>
          </p:cNvPr>
          <p:cNvSpPr/>
          <p:nvPr/>
        </p:nvSpPr>
        <p:spPr>
          <a:xfrm>
            <a:off x="1459852" y="4388499"/>
            <a:ext cx="2496329" cy="195943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78F12171-C241-E5DF-C324-DF3D8F487508}"/>
              </a:ext>
            </a:extLst>
          </p:cNvPr>
          <p:cNvSpPr/>
          <p:nvPr/>
        </p:nvSpPr>
        <p:spPr>
          <a:xfrm>
            <a:off x="1459852" y="2931626"/>
            <a:ext cx="1908499" cy="184799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B33E2E60-A930-7FC8-9A13-C32BFBCF3703}"/>
              </a:ext>
            </a:extLst>
          </p:cNvPr>
          <p:cNvSpPr/>
          <p:nvPr/>
        </p:nvSpPr>
        <p:spPr>
          <a:xfrm>
            <a:off x="1037330" y="2270646"/>
            <a:ext cx="2863565" cy="195943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DBFB28-2353-68DA-82E9-308C0236D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539F10-A379-F169-71C2-651203D89682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827FC0EE-4B9C-AD5D-8EE4-3B8CC5BD5466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314403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5)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프로젝트 기본 설정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BF419-9121-55C8-3988-1A35DC248CD9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88946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9F7596-205B-4484-9CFC-5841D4ED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83" y="1748055"/>
            <a:ext cx="4985693" cy="3941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214992-F5A1-AADB-3E92-E0E85FA5E2FB}"/>
              </a:ext>
            </a:extLst>
          </p:cNvPr>
          <p:cNvSpPr txBox="1"/>
          <p:nvPr/>
        </p:nvSpPr>
        <p:spPr>
          <a:xfrm>
            <a:off x="6214184" y="1922501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데이터베이스와 상호 작용하기 위해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Hibernate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와 함께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Data JPA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를 사용하기 위한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01C12-F2D8-BECD-EF7C-194000DF0C83}"/>
              </a:ext>
            </a:extLst>
          </p:cNvPr>
          <p:cNvSpPr txBox="1"/>
          <p:nvPr/>
        </p:nvSpPr>
        <p:spPr>
          <a:xfrm>
            <a:off x="6214184" y="2714255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Security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애플리케이션을 보호하고 인증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권한 부여 및 기타 보안 기능을 제공하기 위한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B1137-1CE2-F251-027C-B53094E6FA2C}"/>
              </a:ext>
            </a:extLst>
          </p:cNvPr>
          <p:cNvSpPr txBox="1"/>
          <p:nvPr/>
        </p:nvSpPr>
        <p:spPr>
          <a:xfrm>
            <a:off x="6214184" y="3506009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Java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의 템플릿 엔진인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Thymeleaf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템플릿을 사용하여 웹 애플리케이션을 빌드하기 위한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EEF85-B170-E02E-F95D-A8F1A65BD4AF}"/>
              </a:ext>
            </a:extLst>
          </p:cNvPr>
          <p:cNvSpPr txBox="1"/>
          <p:nvPr/>
        </p:nvSpPr>
        <p:spPr>
          <a:xfrm>
            <a:off x="6214184" y="4297763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Java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웹 프레임워크인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MVC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를 사용하여 웹 애플리케이션을 구축하기 위한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60240-8DC5-733B-5514-66564F37DF92}"/>
              </a:ext>
            </a:extLst>
          </p:cNvPr>
          <p:cNvSpPr txBox="1"/>
          <p:nvPr/>
        </p:nvSpPr>
        <p:spPr>
          <a:xfrm>
            <a:off x="6214184" y="5089516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Boot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애플리케이션에서 로깅을 사용하기 위한 </a:t>
            </a:r>
            <a:r>
              <a:rPr lang="ko-KR" altLang="en-US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스타터인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Boot Logging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을 위한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08FCF-42B3-37F8-B162-680FD0548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3F2043-D650-0AD8-B253-4114DF466457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77789FC-B2B9-BB4E-406A-B18D99A673E4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7F5B397-9DA6-C025-837E-0B71C32A9E55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314403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5)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프로젝트 기본 설정</a:t>
            </a:r>
          </a:p>
        </p:txBody>
      </p:sp>
    </p:spTree>
    <p:extLst>
      <p:ext uri="{BB962C8B-B14F-4D97-AF65-F5344CB8AC3E}">
        <p14:creationId xmlns:p14="http://schemas.microsoft.com/office/powerpoint/2010/main" val="30439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A50E6A-734E-EC85-500E-87A0D2DA8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77" y="1717210"/>
            <a:ext cx="4367394" cy="4344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02DCA-41FE-0A37-497D-8E161D426EEF}"/>
              </a:ext>
            </a:extLst>
          </p:cNvPr>
          <p:cNvSpPr txBox="1"/>
          <p:nvPr/>
        </p:nvSpPr>
        <p:spPr>
          <a:xfrm>
            <a:off x="5698520" y="1965582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반응형 모바일 우선 웹사이트를 구축하기 위한 프런트 엔드 프레임워크인 부트스트랩에 대한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4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BCA66-1657-624B-C3A7-E70B55A43DBE}"/>
              </a:ext>
            </a:extLst>
          </p:cNvPr>
          <p:cNvSpPr txBox="1"/>
          <p:nvPr/>
        </p:nvSpPr>
        <p:spPr>
          <a:xfrm>
            <a:off x="5698520" y="2910544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HTML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문서 조작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이벤트 처리 등을 위한 빠르고 간결한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JavaScript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라이브러리인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jQuery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 대한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이것은 또한 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WebJar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저장소에서 얻습니다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B9EF7-8117-7DFD-DF3B-6EECB374EAC5}"/>
              </a:ext>
            </a:extLst>
          </p:cNvPr>
          <p:cNvSpPr txBox="1"/>
          <p:nvPr/>
        </p:nvSpPr>
        <p:spPr>
          <a:xfrm>
            <a:off x="5698520" y="3738744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애플리케이션에서 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WebJar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리소스를 쉽게 찾고 </a:t>
            </a:r>
            <a:r>
              <a:rPr lang="ko-KR" altLang="en-US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로드할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수 있게 해주는 라이브러리인 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WebJar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Locator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 대한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66E58-60D4-5C49-BE4A-BC2059BA4A9A}"/>
              </a:ext>
            </a:extLst>
          </p:cNvPr>
          <p:cNvSpPr txBox="1"/>
          <p:nvPr/>
        </p:nvSpPr>
        <p:spPr>
          <a:xfrm>
            <a:off x="5698520" y="4568397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클래스 경로에서 </a:t>
            </a:r>
            <a:r>
              <a:rPr lang="en-US" altLang="ko-KR" sz="1200" b="0" i="0" dirty="0" err="1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WebJar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를 찾기 위한 핵심 기능을 제공하는 </a:t>
            </a:r>
            <a:r>
              <a:rPr lang="en-US" altLang="ko-KR" sz="1200" b="0" i="0" dirty="0" err="1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WebJar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Locator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의 모듈인 </a:t>
            </a:r>
            <a:r>
              <a:rPr lang="en-US" altLang="ko-KR" sz="1200" b="0" i="0" dirty="0" err="1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WebJar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Locator Core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 대한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A7A2C7-327D-2D86-99E0-482BB681843C}"/>
              </a:ext>
            </a:extLst>
          </p:cNvPr>
          <p:cNvSpPr txBox="1"/>
          <p:nvPr/>
        </p:nvSpPr>
        <p:spPr>
          <a:xfrm>
            <a:off x="5698520" y="542652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JSON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과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Java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개체 간의 자동 변환을 허용하는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Jackson JSON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처리 라이브러리의 모듈인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Jackson </a:t>
            </a:r>
            <a:r>
              <a:rPr lang="en-US" altLang="ko-KR" sz="1200" b="0" i="0" dirty="0" err="1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Databind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 대한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207F33-F475-C35A-F7E4-F30D25CA0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C05254-AB0E-2E19-3764-A905D9F9D026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A625E8D-2441-94A8-F0BD-75439E7BD2C9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ACB4E8E-AE20-B755-2A5C-0035EF763075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314403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5)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프로젝트 기본 설정</a:t>
            </a:r>
          </a:p>
        </p:txBody>
      </p:sp>
    </p:spTree>
    <p:extLst>
      <p:ext uri="{BB962C8B-B14F-4D97-AF65-F5344CB8AC3E}">
        <p14:creationId xmlns:p14="http://schemas.microsoft.com/office/powerpoint/2010/main" val="62985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624404-9781-A52C-082B-51D31638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77" y="1572605"/>
            <a:ext cx="5001323" cy="4473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80353-A8FB-FD03-637B-5AF794F2F388}"/>
              </a:ext>
            </a:extLst>
          </p:cNvPr>
          <p:cNvSpPr txBox="1"/>
          <p:nvPr/>
        </p:nvSpPr>
        <p:spPr>
          <a:xfrm>
            <a:off x="6146390" y="2681673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더 빠른 개발 주기를 위해 개발 중에 애플리케이션의 자동 재시작을 제공하는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Boot 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DevTools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 대한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427D6-70D8-CAE2-BAA7-63BF5B79387F}"/>
              </a:ext>
            </a:extLst>
          </p:cNvPr>
          <p:cNvSpPr txBox="1"/>
          <p:nvPr/>
        </p:nvSpPr>
        <p:spPr>
          <a:xfrm>
            <a:off x="6146390" y="1830042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Thymeleaf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템플릿과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Security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기능 간의 통합을 제공하는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Security 5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용 </a:t>
            </a:r>
            <a:r>
              <a:rPr lang="en-US" altLang="ko-KR" sz="12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Thymeleaf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추가 항목에 대한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0BBE9-BF85-1683-71DF-D270E9760000}"/>
              </a:ext>
            </a:extLst>
          </p:cNvPr>
          <p:cNvSpPr txBox="1"/>
          <p:nvPr/>
        </p:nvSpPr>
        <p:spPr>
          <a:xfrm>
            <a:off x="6163537" y="3617840"/>
            <a:ext cx="504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MySQL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데이터베이스용 공식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JDBC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드라이버인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MySQL Connector/J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 대한 것이며 애플리케이션이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MySQL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데이터베이스에 연결할 수 있도록 하는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CBB9D-42A3-1690-969F-EE586E10B2ED}"/>
              </a:ext>
            </a:extLst>
          </p:cNvPr>
          <p:cNvSpPr txBox="1"/>
          <p:nvPr/>
        </p:nvSpPr>
        <p:spPr>
          <a:xfrm>
            <a:off x="6163536" y="4469471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Boot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애플리케이션에 대한 테스트 종속성을 제공하고 단위 및 통합 테스트 작성을 위한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66480-012F-8677-8F68-A660F5BB43DA}"/>
              </a:ext>
            </a:extLst>
          </p:cNvPr>
          <p:cNvSpPr txBox="1"/>
          <p:nvPr/>
        </p:nvSpPr>
        <p:spPr>
          <a:xfrm>
            <a:off x="6163536" y="5321102"/>
            <a:ext cx="504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Security 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테스트를 위한 것으로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Spring Security</a:t>
            </a:r>
            <a:r>
              <a:rPr lang="ko-KR" altLang="en-US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 대한 테스트 지원을 제공하고 보안 구성을 위한 통합 테스트를 작성하기 위한 </a:t>
            </a:r>
            <a:r>
              <a:rPr lang="en-US" altLang="ko-KR" sz="12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dependency</a:t>
            </a:r>
            <a:endParaRPr lang="ko-KR" altLang="en-US" sz="12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A93CEA-0B63-CA67-2A19-7582161F8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2F9A729-84EF-A1E6-8FEA-8C70E40DB0EF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0EB02A7-85C0-AF92-4D6C-4E9BB111E883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91FFE7A-2C7C-2E64-1957-9D3286AD6CC6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314403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5)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프로젝트 기본 설정</a:t>
            </a:r>
          </a:p>
        </p:txBody>
      </p:sp>
    </p:spTree>
    <p:extLst>
      <p:ext uri="{BB962C8B-B14F-4D97-AF65-F5344CB8AC3E}">
        <p14:creationId xmlns:p14="http://schemas.microsoft.com/office/powerpoint/2010/main" val="292045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E1E77E-1798-2F54-C40F-D5E6CB8D4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72BC1E-9626-81F9-7EAE-49D3CC0608CB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D64DF80B-5E98-5E17-E20C-4AD918420D16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220475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6) Flow Chart</a:t>
            </a:r>
            <a:endParaRPr lang="ko-KR" altLang="en-US" sz="15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CA1A50-DED2-7DB5-D1D2-C7B8E362F673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  <p:pic>
        <p:nvPicPr>
          <p:cNvPr id="8" name="그림 7" descr="도표이(가) 표시된 사진&#10;&#10;자동 생성된 설명">
            <a:extLst>
              <a:ext uri="{FF2B5EF4-FFF2-40B4-BE49-F238E27FC236}">
                <a16:creationId xmlns:a16="http://schemas.microsoft.com/office/drawing/2014/main" id="{54EA87DC-ADEE-B240-430B-C13A4794F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0" y="1172563"/>
            <a:ext cx="10740500" cy="572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39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ABD6F9-4B09-E12B-811F-41D275F2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848" y="893286"/>
            <a:ext cx="2780922" cy="5770583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C2105-9C2C-A6DE-F2EB-642B5E909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DAD4C7-7757-26E9-2CAA-60BFDBC63B75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9BA09A7-18A3-85B8-D44C-C21AD2EA7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121" y="965234"/>
            <a:ext cx="7307643" cy="355892"/>
          </a:xfrm>
          <a:prstGeom prst="rect">
            <a:avLst/>
          </a:prstGeom>
          <a:ln w="222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C015B3-DA78-2837-BA8C-36A853693129}"/>
              </a:ext>
            </a:extLst>
          </p:cNvPr>
          <p:cNvCxnSpPr>
            <a:cxnSpLocks/>
          </p:cNvCxnSpPr>
          <p:nvPr/>
        </p:nvCxnSpPr>
        <p:spPr>
          <a:xfrm>
            <a:off x="3037391" y="933932"/>
            <a:ext cx="1007514" cy="187778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90D6D90-EAAC-9337-C1F5-9567BA26788D}"/>
              </a:ext>
            </a:extLst>
          </p:cNvPr>
          <p:cNvSpPr/>
          <p:nvPr/>
        </p:nvSpPr>
        <p:spPr>
          <a:xfrm>
            <a:off x="6571977" y="1001773"/>
            <a:ext cx="522514" cy="267570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83FC67-9D1F-3A99-8A87-402B1A6B1A3A}"/>
              </a:ext>
            </a:extLst>
          </p:cNvPr>
          <p:cNvCxnSpPr>
            <a:cxnSpLocks/>
          </p:cNvCxnSpPr>
          <p:nvPr/>
        </p:nvCxnSpPr>
        <p:spPr>
          <a:xfrm>
            <a:off x="6841777" y="1269343"/>
            <a:ext cx="0" cy="763945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EE352293-7570-D790-A03A-91012E6AC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5430" y="2135665"/>
            <a:ext cx="4692459" cy="3265138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ABC3A237-5769-523E-1951-34BE047D0A0D}"/>
              </a:ext>
            </a:extLst>
          </p:cNvPr>
          <p:cNvSpPr/>
          <p:nvPr/>
        </p:nvSpPr>
        <p:spPr>
          <a:xfrm>
            <a:off x="2731880" y="5162966"/>
            <a:ext cx="320600" cy="162896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25264BD-DF77-1C7E-6B12-CA33A4457CC5}"/>
              </a:ext>
            </a:extLst>
          </p:cNvPr>
          <p:cNvCxnSpPr>
            <a:cxnSpLocks/>
          </p:cNvCxnSpPr>
          <p:nvPr/>
        </p:nvCxnSpPr>
        <p:spPr>
          <a:xfrm flipV="1">
            <a:off x="3061026" y="4791312"/>
            <a:ext cx="559285" cy="436010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105A69-C7B6-E622-B6A6-398B9C265E55}"/>
              </a:ext>
            </a:extLst>
          </p:cNvPr>
          <p:cNvSpPr txBox="1"/>
          <p:nvPr/>
        </p:nvSpPr>
        <p:spPr>
          <a:xfrm>
            <a:off x="8751433" y="2221296"/>
            <a:ext cx="23909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메인 페이지 구성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Nav bar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Banner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Search bar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테마 별 책 리스트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Footer</a:t>
            </a:r>
          </a:p>
          <a:p>
            <a:endParaRPr lang="en-US" altLang="ko-KR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D56451-A693-52EB-989B-1A399BAC2F70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134114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57D4D0-92EE-BCFF-2050-4A2BE7658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848" y="893286"/>
            <a:ext cx="2780922" cy="5770583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3CBF0E4-117A-25D8-772C-7A0CA71F8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073" y="925545"/>
            <a:ext cx="5069461" cy="1282276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A1C12E-D0B8-09B8-1451-33DABC80DE42}"/>
              </a:ext>
            </a:extLst>
          </p:cNvPr>
          <p:cNvCxnSpPr>
            <a:cxnSpLocks/>
          </p:cNvCxnSpPr>
          <p:nvPr/>
        </p:nvCxnSpPr>
        <p:spPr>
          <a:xfrm flipV="1">
            <a:off x="2617143" y="1566683"/>
            <a:ext cx="1168644" cy="203713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E7D6B39-F4B9-8C79-271D-F52BD6FD66E9}"/>
              </a:ext>
            </a:extLst>
          </p:cNvPr>
          <p:cNvCxnSpPr>
            <a:cxnSpLocks/>
          </p:cNvCxnSpPr>
          <p:nvPr/>
        </p:nvCxnSpPr>
        <p:spPr>
          <a:xfrm>
            <a:off x="6425803" y="2085174"/>
            <a:ext cx="0" cy="731882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719BC68-4838-94A4-979D-047BAB4E9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216" y="2877220"/>
            <a:ext cx="5575493" cy="3148379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E8A686-841C-842E-9BC8-3EACBC338D50}"/>
              </a:ext>
            </a:extLst>
          </p:cNvPr>
          <p:cNvSpPr txBox="1"/>
          <p:nvPr/>
        </p:nvSpPr>
        <p:spPr>
          <a:xfrm>
            <a:off x="9963740" y="1043691"/>
            <a:ext cx="175526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검색 기능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1500" b="1" dirty="0">
              <a:latin typeface="Spoqa Han Sans Neo Medium" pitchFamily="2" charset="-127"/>
              <a:ea typeface="Spoqa Han Sans Neo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책 제목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작가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출판사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C04788D-FB46-9D40-4C6F-95CDD1931B9A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383901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5245" y="3429000"/>
            <a:ext cx="2938462" cy="701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75245" y="4243874"/>
            <a:ext cx="3270250" cy="153177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17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01. </a:t>
            </a:r>
            <a:r>
              <a:rPr lang="ko-KR" altLang="en-US" sz="17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프로젝트 개요</a:t>
            </a:r>
          </a:p>
          <a:p>
            <a:pPr latinLnBrk="0">
              <a:lnSpc>
                <a:spcPct val="90000"/>
              </a:lnSpc>
            </a:pPr>
            <a:r>
              <a:rPr lang="en-US" altLang="ko-KR" sz="17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02. </a:t>
            </a:r>
            <a:r>
              <a:rPr lang="ko-KR" altLang="en-US" sz="17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개발 환경</a:t>
            </a:r>
            <a:endParaRPr lang="en-US" altLang="ko-KR" sz="17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17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03. </a:t>
            </a:r>
            <a:r>
              <a:rPr lang="ko-KR" altLang="en-US" sz="17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기능 구현 및 시연</a:t>
            </a:r>
            <a:endParaRPr lang="en-US" altLang="ko-KR" sz="17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17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04. </a:t>
            </a:r>
            <a:r>
              <a:rPr lang="ko-KR" altLang="en-US" sz="17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마무리</a:t>
            </a:r>
            <a:endParaRPr lang="en-US" altLang="ko-KR" sz="17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217771-26C6-5860-E28F-B953CA186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7" y="1519287"/>
            <a:ext cx="4977866" cy="13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683BCA0-F638-20AC-EB89-FA75427A2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008" y="1044840"/>
            <a:ext cx="2253589" cy="188880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25AFE8-92F6-2B34-4703-21E6500EB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15" y="3953129"/>
            <a:ext cx="2243797" cy="2427296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1C0AC3B-9704-99C0-905D-8D43951EB789}"/>
              </a:ext>
            </a:extLst>
          </p:cNvPr>
          <p:cNvSpPr/>
          <p:nvPr/>
        </p:nvSpPr>
        <p:spPr>
          <a:xfrm>
            <a:off x="1781135" y="327584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FE1D4D9-790F-F141-6574-24006FC330C3}"/>
              </a:ext>
            </a:extLst>
          </p:cNvPr>
          <p:cNvSpPr/>
          <p:nvPr/>
        </p:nvSpPr>
        <p:spPr>
          <a:xfrm>
            <a:off x="1781135" y="342824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75CA452-A8FC-9503-BDA7-7113115BE803}"/>
              </a:ext>
            </a:extLst>
          </p:cNvPr>
          <p:cNvSpPr/>
          <p:nvPr/>
        </p:nvSpPr>
        <p:spPr>
          <a:xfrm>
            <a:off x="1781135" y="358064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2AACB2-BEDB-C00B-E1DA-395187792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413" y="1049736"/>
            <a:ext cx="7005074" cy="190329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0CEECF4-0C6A-829D-92A0-DF72F0261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6386" y="3474772"/>
            <a:ext cx="5773873" cy="1349123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32AFE7-8F63-3CE3-BB5D-C5AE42C41F20}"/>
              </a:ext>
            </a:extLst>
          </p:cNvPr>
          <p:cNvCxnSpPr>
            <a:cxnSpLocks/>
          </p:cNvCxnSpPr>
          <p:nvPr/>
        </p:nvCxnSpPr>
        <p:spPr>
          <a:xfrm>
            <a:off x="2047582" y="1481854"/>
            <a:ext cx="1627110" cy="614427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C7EBD794-2376-8EE2-CF4D-0F0A4DBF1304}"/>
              </a:ext>
            </a:extLst>
          </p:cNvPr>
          <p:cNvSpPr/>
          <p:nvPr/>
        </p:nvSpPr>
        <p:spPr>
          <a:xfrm>
            <a:off x="3750664" y="2049834"/>
            <a:ext cx="522514" cy="267570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67B102-A94E-124E-5860-EB10E22658BD}"/>
              </a:ext>
            </a:extLst>
          </p:cNvPr>
          <p:cNvSpPr/>
          <p:nvPr/>
        </p:nvSpPr>
        <p:spPr>
          <a:xfrm>
            <a:off x="4867790" y="2049834"/>
            <a:ext cx="522514" cy="267570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252A24-4868-235C-0D8A-ABDE07D8A797}"/>
              </a:ext>
            </a:extLst>
          </p:cNvPr>
          <p:cNvSpPr/>
          <p:nvPr/>
        </p:nvSpPr>
        <p:spPr>
          <a:xfrm>
            <a:off x="6039850" y="2049834"/>
            <a:ext cx="522514" cy="267570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4327CB-8454-D227-05D3-FC808303998F}"/>
              </a:ext>
            </a:extLst>
          </p:cNvPr>
          <p:cNvCxnSpPr>
            <a:cxnSpLocks/>
          </p:cNvCxnSpPr>
          <p:nvPr/>
        </p:nvCxnSpPr>
        <p:spPr>
          <a:xfrm flipV="1">
            <a:off x="2437856" y="4067798"/>
            <a:ext cx="1467572" cy="1999717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AC8FC8-4C15-B9BC-3133-DAC2B962DEDD}"/>
              </a:ext>
            </a:extLst>
          </p:cNvPr>
          <p:cNvSpPr txBox="1"/>
          <p:nvPr/>
        </p:nvSpPr>
        <p:spPr>
          <a:xfrm>
            <a:off x="9613047" y="3410670"/>
            <a:ext cx="2010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Filtering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Sorting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Pagination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94CCF2-A959-FEFE-3F15-A084E6C90C87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104688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2859611-0F08-F4D3-035D-D22F74BFB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0499" y="2688545"/>
            <a:ext cx="9445898" cy="3772150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352C536-2E82-68AA-8E37-500207CB7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31" y="1072126"/>
            <a:ext cx="3637150" cy="2721126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BCC2EE2-35B0-09BE-2F6F-E3078AE9BD00}"/>
              </a:ext>
            </a:extLst>
          </p:cNvPr>
          <p:cNvSpPr/>
          <p:nvPr/>
        </p:nvSpPr>
        <p:spPr>
          <a:xfrm>
            <a:off x="750324" y="3144071"/>
            <a:ext cx="3026026" cy="379375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1FCEBB-D8C9-B697-F8D5-A99CB3833195}"/>
              </a:ext>
            </a:extLst>
          </p:cNvPr>
          <p:cNvCxnSpPr>
            <a:cxnSpLocks/>
          </p:cNvCxnSpPr>
          <p:nvPr/>
        </p:nvCxnSpPr>
        <p:spPr>
          <a:xfrm flipH="1">
            <a:off x="3837062" y="2901290"/>
            <a:ext cx="2180143" cy="432468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CC9492-8A17-B1D7-0F21-B09FC81307BC}"/>
              </a:ext>
            </a:extLst>
          </p:cNvPr>
          <p:cNvSpPr txBox="1"/>
          <p:nvPr/>
        </p:nvSpPr>
        <p:spPr>
          <a:xfrm>
            <a:off x="5444169" y="1374592"/>
            <a:ext cx="4912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지점 정보 확인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100" b="1" dirty="0">
              <a:solidFill>
                <a:schemeClr val="tx1">
                  <a:lumMod val="75000"/>
                  <a:lumOff val="25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  <a:p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카카오 지도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API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를 통한 위치 정보 확인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78363C-D9AC-982B-9B33-9F9F1EC3F8D6}"/>
              </a:ext>
            </a:extLst>
          </p:cNvPr>
          <p:cNvSpPr/>
          <p:nvPr/>
        </p:nvSpPr>
        <p:spPr>
          <a:xfrm>
            <a:off x="6017205" y="2711603"/>
            <a:ext cx="973255" cy="379375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13F11E7-7998-2B0E-BAE8-3AC3AEA8398D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1917209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9112A28-5EFE-D996-FBCC-F4DD85B19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926" y="1017037"/>
            <a:ext cx="4653485" cy="2979570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C64F3E-32EF-C3B7-B1E6-B1F42CD35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388" y="1665944"/>
            <a:ext cx="7071101" cy="4525504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63377F-9737-0972-F99C-B93FFEDCEB8C}"/>
              </a:ext>
            </a:extLst>
          </p:cNvPr>
          <p:cNvSpPr txBox="1"/>
          <p:nvPr/>
        </p:nvSpPr>
        <p:spPr>
          <a:xfrm>
            <a:off x="816766" y="4695467"/>
            <a:ext cx="356862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고객 센터 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500" b="1" dirty="0">
              <a:latin typeface="Spoqa Han Sans Neo Medium" pitchFamily="2" charset="-127"/>
              <a:ea typeface="Spoqa Han Sans Neo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Open AI (GPT-3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모델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text-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davichi-003)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기존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Instruct GPT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모델을 기반으로 구축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A2C07B-3CAC-39E0-B949-64F38315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10" y="4354168"/>
            <a:ext cx="1479191" cy="2814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2710B8-3838-E1AB-2A60-F16F3D8C5598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346674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A4D578B-6D21-1357-5F94-B797E07CB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469" y="1117958"/>
            <a:ext cx="3660426" cy="462369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13AF1E5-1D71-F3EF-C717-706208A4A2FB}"/>
              </a:ext>
            </a:extLst>
          </p:cNvPr>
          <p:cNvSpPr/>
          <p:nvPr/>
        </p:nvSpPr>
        <p:spPr>
          <a:xfrm>
            <a:off x="2841504" y="2308693"/>
            <a:ext cx="1077552" cy="321924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D8332C-3EBD-9CA3-2DC8-872862E5059A}"/>
              </a:ext>
            </a:extLst>
          </p:cNvPr>
          <p:cNvSpPr/>
          <p:nvPr/>
        </p:nvSpPr>
        <p:spPr>
          <a:xfrm>
            <a:off x="2823042" y="3967541"/>
            <a:ext cx="1077552" cy="321924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44D3C0-FB34-CDC9-9B5C-FD695E56F9B1}"/>
              </a:ext>
            </a:extLst>
          </p:cNvPr>
          <p:cNvSpPr/>
          <p:nvPr/>
        </p:nvSpPr>
        <p:spPr>
          <a:xfrm>
            <a:off x="806463" y="2694537"/>
            <a:ext cx="2981766" cy="515194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027D6F-ECE9-B842-1F59-B5348320915B}"/>
              </a:ext>
            </a:extLst>
          </p:cNvPr>
          <p:cNvCxnSpPr>
            <a:cxnSpLocks/>
          </p:cNvCxnSpPr>
          <p:nvPr/>
        </p:nvCxnSpPr>
        <p:spPr>
          <a:xfrm>
            <a:off x="3892048" y="4165622"/>
            <a:ext cx="2082242" cy="836371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C2F3431-ACFC-132D-8786-251C4A06C8BC}"/>
              </a:ext>
            </a:extLst>
          </p:cNvPr>
          <p:cNvCxnSpPr>
            <a:cxnSpLocks/>
          </p:cNvCxnSpPr>
          <p:nvPr/>
        </p:nvCxnSpPr>
        <p:spPr>
          <a:xfrm>
            <a:off x="3788229" y="2939740"/>
            <a:ext cx="1313610" cy="384574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A6C30F-2D01-5A63-8EFA-16EF80243408}"/>
              </a:ext>
            </a:extLst>
          </p:cNvPr>
          <p:cNvCxnSpPr>
            <a:cxnSpLocks/>
          </p:cNvCxnSpPr>
          <p:nvPr/>
        </p:nvCxnSpPr>
        <p:spPr>
          <a:xfrm flipV="1">
            <a:off x="3922023" y="1940767"/>
            <a:ext cx="2095182" cy="528888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80343ED-30C9-4296-3472-17184C231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424" y="1070702"/>
            <a:ext cx="2981766" cy="1595954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CA45507-9324-F9BB-DF4E-41F3C3EE2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2482" y="3035717"/>
            <a:ext cx="4123445" cy="1003897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821C513-643B-0BA2-3ED2-C4F9C58FF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65" y="4315103"/>
            <a:ext cx="2391208" cy="242792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F40FAD-DF5D-0829-BF1B-15085111A0DF}"/>
              </a:ext>
            </a:extLst>
          </p:cNvPr>
          <p:cNvSpPr txBox="1"/>
          <p:nvPr/>
        </p:nvSpPr>
        <p:spPr>
          <a:xfrm>
            <a:off x="9395927" y="1558880"/>
            <a:ext cx="26008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아이디 중복 체크</a:t>
            </a:r>
            <a:endParaRPr lang="en-US" altLang="ko-KR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400" b="1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600" dirty="0"/>
              <a:t>-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$POST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비동기 처리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13EFB-B403-DD33-BCE7-EB429FE5E0F1}"/>
              </a:ext>
            </a:extLst>
          </p:cNvPr>
          <p:cNvSpPr txBox="1"/>
          <p:nvPr/>
        </p:nvSpPr>
        <p:spPr>
          <a:xfrm>
            <a:off x="9591189" y="3214499"/>
            <a:ext cx="26008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비밀 번호 중복 체크</a:t>
            </a:r>
            <a:endParaRPr lang="en-US" altLang="ko-KR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400" b="1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600" dirty="0"/>
              <a:t>-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Script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0733C-AE8E-A46F-A174-6ADF3EB7BBB9}"/>
              </a:ext>
            </a:extLst>
          </p:cNvPr>
          <p:cNvSpPr txBox="1"/>
          <p:nvPr/>
        </p:nvSpPr>
        <p:spPr>
          <a:xfrm>
            <a:off x="8835248" y="5205899"/>
            <a:ext cx="26008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우편번호 등록</a:t>
            </a:r>
            <a:endParaRPr lang="en-US" altLang="ko-KR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400" b="1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600" dirty="0"/>
              <a:t>-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Kakao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우편번호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API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EE86DEC-8A17-150A-E98C-5356DAF23579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901147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EBE8F83-57B5-6FBB-D72C-956ED8B0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276" y="1634865"/>
            <a:ext cx="4459729" cy="4256673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E0AEF-9078-DBE5-F5A1-D533DE7A64E3}"/>
              </a:ext>
            </a:extLst>
          </p:cNvPr>
          <p:cNvSpPr/>
          <p:nvPr/>
        </p:nvSpPr>
        <p:spPr>
          <a:xfrm>
            <a:off x="1250792" y="4024241"/>
            <a:ext cx="2710696" cy="468358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AD90B0-3799-6DA8-2F9A-402ED54BD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57" y="1632510"/>
            <a:ext cx="2847921" cy="437953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BB10DFF-2779-35C5-560F-1A433730BADA}"/>
              </a:ext>
            </a:extLst>
          </p:cNvPr>
          <p:cNvCxnSpPr>
            <a:cxnSpLocks/>
          </p:cNvCxnSpPr>
          <p:nvPr/>
        </p:nvCxnSpPr>
        <p:spPr>
          <a:xfrm flipV="1">
            <a:off x="3967171" y="2857178"/>
            <a:ext cx="1493592" cy="1401242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A64E56-4B6D-F227-7D3B-E8E4199FFBEC}"/>
              </a:ext>
            </a:extLst>
          </p:cNvPr>
          <p:cNvSpPr/>
          <p:nvPr/>
        </p:nvSpPr>
        <p:spPr>
          <a:xfrm>
            <a:off x="5622443" y="5364264"/>
            <a:ext cx="1851442" cy="264376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47A463B-88D7-BF67-6A7F-BCED355DF4DF}"/>
              </a:ext>
            </a:extLst>
          </p:cNvPr>
          <p:cNvCxnSpPr>
            <a:cxnSpLocks/>
          </p:cNvCxnSpPr>
          <p:nvPr/>
        </p:nvCxnSpPr>
        <p:spPr>
          <a:xfrm flipV="1">
            <a:off x="6576853" y="2512464"/>
            <a:ext cx="1893511" cy="2851800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3C1123E-12B2-3419-5848-6F23CAAC8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230" y="1137675"/>
            <a:ext cx="3571875" cy="128587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FF0C5D-1B28-0842-6CCA-E50191B1CBDB}"/>
              </a:ext>
            </a:extLst>
          </p:cNvPr>
          <p:cNvSpPr txBox="1"/>
          <p:nvPr/>
        </p:nvSpPr>
        <p:spPr>
          <a:xfrm>
            <a:off x="8357038" y="2890391"/>
            <a:ext cx="3571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로그인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800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홈페이지 자체 가입 및 로그인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개인정보를 보호하고 싶은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유저를 위해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KaKao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OAuth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로그인 및 가입기능 제공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3D91BE0-AB6C-EF8F-C29E-38183A5E517A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2330736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C0DC5A6-4D28-8D8F-44AD-B2928EE55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31" y="893286"/>
            <a:ext cx="3710827" cy="571033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966410-B566-C34E-371B-1465CE16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871" y="893287"/>
            <a:ext cx="4385207" cy="2642166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73B67A-83AD-8727-9FA5-D1AEE01406C7}"/>
              </a:ext>
            </a:extLst>
          </p:cNvPr>
          <p:cNvCxnSpPr>
            <a:cxnSpLocks/>
          </p:cNvCxnSpPr>
          <p:nvPr/>
        </p:nvCxnSpPr>
        <p:spPr>
          <a:xfrm>
            <a:off x="3228392" y="1911361"/>
            <a:ext cx="2799184" cy="327986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C07821-6F88-53B2-1F89-0BE061DE1B47}"/>
              </a:ext>
            </a:extLst>
          </p:cNvPr>
          <p:cNvSpPr/>
          <p:nvPr/>
        </p:nvSpPr>
        <p:spPr>
          <a:xfrm>
            <a:off x="7819225" y="2694428"/>
            <a:ext cx="829893" cy="330813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1CF3F0-4FFC-4097-1323-CC699C431EE0}"/>
              </a:ext>
            </a:extLst>
          </p:cNvPr>
          <p:cNvSpPr/>
          <p:nvPr/>
        </p:nvSpPr>
        <p:spPr>
          <a:xfrm>
            <a:off x="9551539" y="2716198"/>
            <a:ext cx="319959" cy="330813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BA87667-EE37-1CAC-B67D-60A34CA3F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984" y="4043322"/>
            <a:ext cx="3664207" cy="952371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032317-5150-03BE-9548-70279B32E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070" y="3823340"/>
            <a:ext cx="3121099" cy="1172353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1DB6C7-5604-1B9D-365B-0AE062671BC3}"/>
              </a:ext>
            </a:extLst>
          </p:cNvPr>
          <p:cNvCxnSpPr>
            <a:cxnSpLocks/>
          </p:cNvCxnSpPr>
          <p:nvPr/>
        </p:nvCxnSpPr>
        <p:spPr>
          <a:xfrm flipH="1">
            <a:off x="6751178" y="3037993"/>
            <a:ext cx="1068047" cy="934547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C16E20-7C83-AD1C-9849-A7C2C7A21C55}"/>
              </a:ext>
            </a:extLst>
          </p:cNvPr>
          <p:cNvCxnSpPr>
            <a:cxnSpLocks/>
          </p:cNvCxnSpPr>
          <p:nvPr/>
        </p:nvCxnSpPr>
        <p:spPr>
          <a:xfrm flipV="1">
            <a:off x="8007409" y="4127619"/>
            <a:ext cx="1071627" cy="211115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A283754-B4D2-D242-B3AB-A56781AEB952}"/>
              </a:ext>
            </a:extLst>
          </p:cNvPr>
          <p:cNvCxnSpPr>
            <a:cxnSpLocks/>
          </p:cNvCxnSpPr>
          <p:nvPr/>
        </p:nvCxnSpPr>
        <p:spPr>
          <a:xfrm>
            <a:off x="9724184" y="3025241"/>
            <a:ext cx="872212" cy="1395774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1C9966-56D5-83CF-A981-7394C0E2F6E5}"/>
              </a:ext>
            </a:extLst>
          </p:cNvPr>
          <p:cNvSpPr txBox="1"/>
          <p:nvPr/>
        </p:nvSpPr>
        <p:spPr>
          <a:xfrm>
            <a:off x="4627984" y="5159829"/>
            <a:ext cx="5892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책 상세 페이지 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800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장바구니 담기 및 중복 예외 처리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Ajax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를 활용한 비동기 좋아요 처리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3E4C6C-8EE1-78BE-F5DD-DC77F3B70910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1111531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8BB2F1C-5E86-5CA1-7E37-DA1C1239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31" y="844737"/>
            <a:ext cx="3710827" cy="571033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A2A52C-72D8-4729-6EFA-AD150AB1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696" y="860673"/>
            <a:ext cx="4920984" cy="4413946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4F41542-4299-BFE8-B800-B79DEA92488F}"/>
              </a:ext>
            </a:extLst>
          </p:cNvPr>
          <p:cNvSpPr/>
          <p:nvPr/>
        </p:nvSpPr>
        <p:spPr>
          <a:xfrm>
            <a:off x="1140494" y="2553181"/>
            <a:ext cx="415601" cy="150606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C2F4AD4-91C1-68F9-87F0-DA4A31C7A36C}"/>
              </a:ext>
            </a:extLst>
          </p:cNvPr>
          <p:cNvCxnSpPr>
            <a:cxnSpLocks/>
          </p:cNvCxnSpPr>
          <p:nvPr/>
        </p:nvCxnSpPr>
        <p:spPr>
          <a:xfrm flipV="1">
            <a:off x="1562052" y="1212980"/>
            <a:ext cx="3896356" cy="1415504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B3A1053-12D7-6992-3804-710A08A22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696" y="5516138"/>
            <a:ext cx="4548880" cy="1054998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9100AC-ADCE-BE15-471B-F82D8638DD96}"/>
              </a:ext>
            </a:extLst>
          </p:cNvPr>
          <p:cNvCxnSpPr>
            <a:cxnSpLocks/>
          </p:cNvCxnSpPr>
          <p:nvPr/>
        </p:nvCxnSpPr>
        <p:spPr>
          <a:xfrm>
            <a:off x="6944261" y="4784630"/>
            <a:ext cx="0" cy="882562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2FA1B5-81FD-9D25-0DE3-22050CBFFC0F}"/>
              </a:ext>
            </a:extLst>
          </p:cNvPr>
          <p:cNvSpPr txBox="1"/>
          <p:nvPr/>
        </p:nvSpPr>
        <p:spPr>
          <a:xfrm>
            <a:off x="9302408" y="5667192"/>
            <a:ext cx="288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수정 시 게시글을 클릭하면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39047-5190-BDEE-A43C-4A7278533D52}"/>
              </a:ext>
            </a:extLst>
          </p:cNvPr>
          <p:cNvSpPr/>
          <p:nvPr/>
        </p:nvSpPr>
        <p:spPr>
          <a:xfrm>
            <a:off x="4687893" y="4476853"/>
            <a:ext cx="3638335" cy="307777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B568F-459A-024D-92DD-33B6F39F9865}"/>
              </a:ext>
            </a:extLst>
          </p:cNvPr>
          <p:cNvSpPr txBox="1"/>
          <p:nvPr/>
        </p:nvSpPr>
        <p:spPr>
          <a:xfrm>
            <a:off x="9694456" y="2553181"/>
            <a:ext cx="23447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책 상세 페이지의 리뷰 탭</a:t>
            </a:r>
            <a:endParaRPr lang="en-US" altLang="ko-KR" sz="14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600" dirty="0"/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별점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그래프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(Ajax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Chart.js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로 구현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)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CRUD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5257BB-266D-4F0F-4D38-1C9C6866CB74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324600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05AB56F-6C8D-333C-E1ED-975595CEC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252" y="857106"/>
            <a:ext cx="3972784" cy="1400189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85ED2D-7C64-423C-19A7-2296CC77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61" y="2572995"/>
            <a:ext cx="5641855" cy="4027334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CC52B5A-3F89-3E1D-E709-9D3A13FD55E5}"/>
              </a:ext>
            </a:extLst>
          </p:cNvPr>
          <p:cNvSpPr/>
          <p:nvPr/>
        </p:nvSpPr>
        <p:spPr>
          <a:xfrm>
            <a:off x="6032046" y="3442464"/>
            <a:ext cx="210955" cy="165197"/>
          </a:xfrm>
          <a:prstGeom prst="ellipse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DCF73A-44DE-9006-5C99-CEF7B1130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289" y="1164402"/>
            <a:ext cx="3972784" cy="100420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36CADFC-A262-6D45-9C7D-494BF4E69D1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137524" y="1903445"/>
            <a:ext cx="2382197" cy="1539019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9EFD6BB-4BAE-8BD8-7352-86DE93B1D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83" y="2993240"/>
            <a:ext cx="3723912" cy="22007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1EFF8E-1FAD-9E94-8149-DE5FC67855D5}"/>
              </a:ext>
            </a:extLst>
          </p:cNvPr>
          <p:cNvSpPr/>
          <p:nvPr/>
        </p:nvSpPr>
        <p:spPr>
          <a:xfrm>
            <a:off x="3716857" y="4424430"/>
            <a:ext cx="319959" cy="330813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0E256EE-446B-DD53-60DE-315878ABF52C}"/>
              </a:ext>
            </a:extLst>
          </p:cNvPr>
          <p:cNvCxnSpPr>
            <a:cxnSpLocks/>
          </p:cNvCxnSpPr>
          <p:nvPr/>
        </p:nvCxnSpPr>
        <p:spPr>
          <a:xfrm flipV="1">
            <a:off x="4036816" y="4424430"/>
            <a:ext cx="1082302" cy="162232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4FE870-8D62-014A-4348-C68FECA0AF65}"/>
              </a:ext>
            </a:extLst>
          </p:cNvPr>
          <p:cNvSpPr txBox="1"/>
          <p:nvPr/>
        </p:nvSpPr>
        <p:spPr>
          <a:xfrm>
            <a:off x="425603" y="1117005"/>
            <a:ext cx="279345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WishList</a:t>
            </a:r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페이지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8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찜 목록 확인 및 삭제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3C3AB7-C0A0-8A42-3292-DA67DEABDE8E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419497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70F8AFC-5F51-B19E-2F22-5C925B6F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43" y="835396"/>
            <a:ext cx="6259190" cy="3200020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B71F61-3B1C-2D51-032A-217318133BA7}"/>
              </a:ext>
            </a:extLst>
          </p:cNvPr>
          <p:cNvSpPr/>
          <p:nvPr/>
        </p:nvSpPr>
        <p:spPr>
          <a:xfrm>
            <a:off x="4298126" y="1700758"/>
            <a:ext cx="164189" cy="16975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B79F01-A750-5257-E37A-6CC69674754E}"/>
              </a:ext>
            </a:extLst>
          </p:cNvPr>
          <p:cNvSpPr/>
          <p:nvPr/>
        </p:nvSpPr>
        <p:spPr>
          <a:xfrm>
            <a:off x="3971830" y="1690877"/>
            <a:ext cx="164189" cy="16975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A71D7A-FCB3-3473-BC9B-4C07424C1203}"/>
              </a:ext>
            </a:extLst>
          </p:cNvPr>
          <p:cNvSpPr/>
          <p:nvPr/>
        </p:nvSpPr>
        <p:spPr>
          <a:xfrm>
            <a:off x="966401" y="1302215"/>
            <a:ext cx="164189" cy="16975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C6F7DD-4C12-49D4-8C30-EC7A2C70F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19" y="835396"/>
            <a:ext cx="2237612" cy="1447376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0E15AAC-34B2-03FD-BD97-63FD2DDF54E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053925" y="1023937"/>
            <a:ext cx="2051099" cy="666940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EC2F5DF-25D0-A8AB-BA3A-E1D580CF2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082" y="3188387"/>
            <a:ext cx="4951762" cy="2925571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DE83EC-C9D6-1D13-8E72-E03434766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42" y="3829603"/>
            <a:ext cx="4907902" cy="2710112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09736FF-52A5-4F5D-4C6F-D49FEABE2B5A}"/>
              </a:ext>
            </a:extLst>
          </p:cNvPr>
          <p:cNvCxnSpPr>
            <a:cxnSpLocks/>
          </p:cNvCxnSpPr>
          <p:nvPr/>
        </p:nvCxnSpPr>
        <p:spPr>
          <a:xfrm>
            <a:off x="4462315" y="1860636"/>
            <a:ext cx="3159751" cy="2108187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A5BD9C-F3AC-6F5C-A711-2B68DE095C27}"/>
              </a:ext>
            </a:extLst>
          </p:cNvPr>
          <p:cNvCxnSpPr>
            <a:cxnSpLocks/>
          </p:cNvCxnSpPr>
          <p:nvPr/>
        </p:nvCxnSpPr>
        <p:spPr>
          <a:xfrm>
            <a:off x="1081973" y="1471974"/>
            <a:ext cx="0" cy="2706562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B64261-17F3-CE93-4701-FC398DD5EF92}"/>
              </a:ext>
            </a:extLst>
          </p:cNvPr>
          <p:cNvSpPr txBox="1"/>
          <p:nvPr/>
        </p:nvSpPr>
        <p:spPr>
          <a:xfrm>
            <a:off x="8600421" y="1021845"/>
            <a:ext cx="29691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장바구니 페이지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8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/>
              <a:t>-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Ajax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비동기를 활용한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수량 조절 및 가격 변경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49DA8A-59EC-16DA-ABA5-9C52DD65D0A8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3730094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A3834CB-D83D-F1F3-E534-53001FC9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6" y="845889"/>
            <a:ext cx="5091773" cy="5914623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0E8266-8596-270E-C1F2-8DE7E32E1D21}"/>
              </a:ext>
            </a:extLst>
          </p:cNvPr>
          <p:cNvSpPr/>
          <p:nvPr/>
        </p:nvSpPr>
        <p:spPr>
          <a:xfrm>
            <a:off x="4961186" y="3803200"/>
            <a:ext cx="515298" cy="16975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4FDAF4-3508-FB8C-A03C-0144AEFA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265" y="1013734"/>
            <a:ext cx="3244193" cy="1982911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1B10E3-CB0D-6124-BBC1-5FD8A11A5AE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218835" y="2715208"/>
            <a:ext cx="1085551" cy="1087992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4093124-7C56-6E13-1EC1-3AB9991E3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386" y="3569021"/>
            <a:ext cx="2571535" cy="1147541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1FE7E1-EF2A-EADB-FDCC-146487E024D2}"/>
              </a:ext>
            </a:extLst>
          </p:cNvPr>
          <p:cNvSpPr/>
          <p:nvPr/>
        </p:nvSpPr>
        <p:spPr>
          <a:xfrm>
            <a:off x="4861923" y="5074509"/>
            <a:ext cx="623511" cy="16975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E86ED2-5FAB-88A6-E2B7-7EB798169729}"/>
              </a:ext>
            </a:extLst>
          </p:cNvPr>
          <p:cNvCxnSpPr>
            <a:cxnSpLocks/>
          </p:cNvCxnSpPr>
          <p:nvPr/>
        </p:nvCxnSpPr>
        <p:spPr>
          <a:xfrm flipV="1">
            <a:off x="5218835" y="4142792"/>
            <a:ext cx="940521" cy="931717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EAA8D-A61C-686D-7B61-CF7BE4984294}"/>
              </a:ext>
            </a:extLst>
          </p:cNvPr>
          <p:cNvSpPr txBox="1"/>
          <p:nvPr/>
        </p:nvSpPr>
        <p:spPr>
          <a:xfrm>
            <a:off x="6145265" y="4935530"/>
            <a:ext cx="58072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주문 페이지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8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/>
              <a:t>-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결제전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정보확인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/>
              <a:t>-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Ajax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API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를 활용한 주소 및 결제 수단 추가</a:t>
            </a: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E89089-A2D0-0701-A964-C480ED291F4B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169669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88C7834-889E-4E9B-B25B-965CF0EC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ko-KR" altLang="en-US" noProof="0" dirty="0"/>
              <a:t>프레젠테이션 제목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679F6AA-942E-3DDB-A7FD-9560C300B000}"/>
              </a:ext>
            </a:extLst>
          </p:cNvPr>
          <p:cNvSpPr txBox="1">
            <a:spLocks/>
          </p:cNvSpPr>
          <p:nvPr/>
        </p:nvSpPr>
        <p:spPr>
          <a:xfrm>
            <a:off x="3104431" y="932112"/>
            <a:ext cx="5330268" cy="629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계속되는 책의 변신</a:t>
            </a:r>
            <a:r>
              <a:rPr lang="en-US" altLang="ko-KR" sz="2400" dirty="0">
                <a:solidFill>
                  <a:schemeClr val="tx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highlight>
                  <a:srgbClr val="00FFFF"/>
                </a:highlight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과연 종이책이 사라질까</a:t>
            </a:r>
            <a:r>
              <a:rPr lang="en-US" altLang="ko-KR" sz="2400" b="1" dirty="0">
                <a:solidFill>
                  <a:schemeClr val="tx1"/>
                </a:solidFill>
                <a:highlight>
                  <a:srgbClr val="00FFFF"/>
                </a:highlight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highlight>
                <a:srgbClr val="00FFFF"/>
              </a:highlight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47990B-F8D9-3374-7BFF-031AB759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2" y="1786361"/>
            <a:ext cx="3339907" cy="465176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21C91DE-46AE-2747-7C8B-01DAF57C9BD9}"/>
              </a:ext>
            </a:extLst>
          </p:cNvPr>
          <p:cNvSpPr txBox="1">
            <a:spLocks/>
          </p:cNvSpPr>
          <p:nvPr/>
        </p:nvSpPr>
        <p:spPr>
          <a:xfrm>
            <a:off x="672256" y="1587012"/>
            <a:ext cx="2983547" cy="5924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2000" b="1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E02BA9E-91E3-88F4-41A8-96611F972E52}"/>
              </a:ext>
            </a:extLst>
          </p:cNvPr>
          <p:cNvSpPr txBox="1">
            <a:spLocks/>
          </p:cNvSpPr>
          <p:nvPr/>
        </p:nvSpPr>
        <p:spPr>
          <a:xfrm>
            <a:off x="1056816" y="1533302"/>
            <a:ext cx="2600812" cy="3020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100" b="1" dirty="0">
                <a:solidFill>
                  <a:schemeClr val="tx1"/>
                </a:solidFill>
                <a:latin typeface="Spoqa Han Sans Neo Thin" panose="020B0200000000000000" pitchFamily="50" charset="-127"/>
                <a:ea typeface="Spoqa Han Sans Neo Thin" panose="020B0200000000000000" pitchFamily="50" charset="-127"/>
              </a:rPr>
              <a:t>나라별 전자책과 </a:t>
            </a:r>
            <a:r>
              <a:rPr lang="ko-KR" altLang="en-US" sz="1100" b="1" dirty="0" err="1">
                <a:solidFill>
                  <a:schemeClr val="tx1"/>
                </a:solidFill>
                <a:latin typeface="Spoqa Han Sans Neo Thin" panose="020B0200000000000000" pitchFamily="50" charset="-127"/>
                <a:ea typeface="Spoqa Han Sans Neo Thin" panose="020B0200000000000000" pitchFamily="50" charset="-127"/>
              </a:rPr>
              <a:t>종이책</a:t>
            </a:r>
            <a:r>
              <a:rPr lang="ko-KR" altLang="en-US" sz="1100" b="1" dirty="0">
                <a:solidFill>
                  <a:schemeClr val="tx1"/>
                </a:solidFill>
                <a:latin typeface="Spoqa Han Sans Neo Thin" panose="020B0200000000000000" pitchFamily="50" charset="-127"/>
                <a:ea typeface="Spoqa Han Sans Neo Thin" panose="020B0200000000000000" pitchFamily="50" charset="-127"/>
              </a:rPr>
              <a:t> 구매 비율 그래프</a:t>
            </a:r>
            <a:endParaRPr lang="ko-KR" altLang="en-US" sz="1100" b="1" dirty="0">
              <a:solidFill>
                <a:schemeClr val="tx1"/>
              </a:solidFill>
              <a:highlight>
                <a:srgbClr val="00FFFF"/>
              </a:highlight>
              <a:latin typeface="Spoqa Han Sans Neo Thin" panose="020B0200000000000000" pitchFamily="50" charset="-127"/>
              <a:ea typeface="Spoqa Han Sans Neo Thin" panose="020B0200000000000000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39206FF-785A-9D08-A9BF-143577951A3D}"/>
              </a:ext>
            </a:extLst>
          </p:cNvPr>
          <p:cNvSpPr txBox="1">
            <a:spLocks/>
          </p:cNvSpPr>
          <p:nvPr/>
        </p:nvSpPr>
        <p:spPr>
          <a:xfrm>
            <a:off x="4516463" y="2416307"/>
            <a:ext cx="5762587" cy="36724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전자책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(e-book)</a:t>
            </a:r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 </a:t>
            </a:r>
            <a:r>
              <a:rPr lang="ko-KR" altLang="en-US" sz="2000" dirty="0" err="1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출시된지</a:t>
            </a:r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약 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10</a:t>
            </a:r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년이 지난 지금도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전자책은 출판업에 변화를 가져왔을 뿐 여전히 종이책은 건재함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여전히 종이책의 구매 비율은 전자책의 구매 비율보다 높음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전자책과 </a:t>
            </a:r>
            <a:r>
              <a:rPr lang="ko-KR" altLang="en-US" sz="2000" dirty="0" err="1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오디오북</a:t>
            </a:r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등 앞으로도 책은 얼마든지 다른 형태로 변화할 가능성이 높지만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종이책이 가진 본질적인 가치는 변함이 없기 때문에 종이책은 사라지지 않을 것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5AA774-698C-27A3-303B-79939D2F2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104861"/>
            <a:ext cx="2600812" cy="7118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99BD2A-C3A1-5566-1FBA-EFA65CD8B1B9}"/>
              </a:ext>
            </a:extLst>
          </p:cNvPr>
          <p:cNvCxnSpPr>
            <a:cxnSpLocks/>
          </p:cNvCxnSpPr>
          <p:nvPr/>
        </p:nvCxnSpPr>
        <p:spPr>
          <a:xfrm>
            <a:off x="464831" y="769264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6A1EA0CB-BD20-877A-6ED1-723A57491D90}"/>
              </a:ext>
            </a:extLst>
          </p:cNvPr>
          <p:cNvSpPr txBox="1">
            <a:spLocks/>
          </p:cNvSpPr>
          <p:nvPr/>
        </p:nvSpPr>
        <p:spPr>
          <a:xfrm>
            <a:off x="9150220" y="286772"/>
            <a:ext cx="2150804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프로젝트 개요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60702C2-BD0A-4E0D-6D59-09F2B93CE589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220475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1)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3026546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039EF62-A250-7B87-7188-DE1AB80C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6" y="807413"/>
            <a:ext cx="5091773" cy="5914623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0DC179-92B3-397B-6378-2A9908E8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78" y="920674"/>
            <a:ext cx="5209960" cy="1845850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D17458-45FA-CE9D-29CF-5D682A1B2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928393"/>
            <a:ext cx="5334000" cy="183437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1990BFC-68FB-1FBF-668A-AEC7694603AD}"/>
              </a:ext>
            </a:extLst>
          </p:cNvPr>
          <p:cNvCxnSpPr>
            <a:cxnSpLocks/>
          </p:cNvCxnSpPr>
          <p:nvPr/>
        </p:nvCxnSpPr>
        <p:spPr>
          <a:xfrm flipV="1">
            <a:off x="1380931" y="1593636"/>
            <a:ext cx="6061849" cy="3426233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EA9835D-2D52-6931-86FA-7684F6E4748B}"/>
              </a:ext>
            </a:extLst>
          </p:cNvPr>
          <p:cNvCxnSpPr>
            <a:cxnSpLocks/>
          </p:cNvCxnSpPr>
          <p:nvPr/>
        </p:nvCxnSpPr>
        <p:spPr>
          <a:xfrm flipV="1">
            <a:off x="1380931" y="3495230"/>
            <a:ext cx="4782668" cy="1524639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2CF4ABB-DF65-7A82-CA75-C13C4544D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843" y="4417832"/>
            <a:ext cx="2906296" cy="2122770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B671F6-A85B-E363-34B3-5AB9F208B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435" y="4427374"/>
            <a:ext cx="1799476" cy="2391861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0794AA-294D-B63A-636B-EECF59F486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8526" y="4415792"/>
            <a:ext cx="1681886" cy="2391862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204970-4260-56FB-45C0-28ACA853C280}"/>
              </a:ext>
            </a:extLst>
          </p:cNvPr>
          <p:cNvSpPr/>
          <p:nvPr/>
        </p:nvSpPr>
        <p:spPr>
          <a:xfrm>
            <a:off x="7131024" y="1254660"/>
            <a:ext cx="995939" cy="29157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63E646-8DA2-36A5-375F-F0668C8F6CF6}"/>
              </a:ext>
            </a:extLst>
          </p:cNvPr>
          <p:cNvSpPr/>
          <p:nvPr/>
        </p:nvSpPr>
        <p:spPr>
          <a:xfrm>
            <a:off x="6163599" y="3276511"/>
            <a:ext cx="995939" cy="29157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364026-DB4F-DC9F-4889-30FFF416E5F3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263000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BD7AAAD-197D-BE5C-5139-369A9A87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5" y="991142"/>
            <a:ext cx="6137239" cy="429931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7D6B91-1E8C-5111-BEEA-7C099140B988}"/>
              </a:ext>
            </a:extLst>
          </p:cNvPr>
          <p:cNvSpPr/>
          <p:nvPr/>
        </p:nvSpPr>
        <p:spPr>
          <a:xfrm>
            <a:off x="1558479" y="2774241"/>
            <a:ext cx="264429" cy="20540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D7154F-31C5-D3C4-E687-5BDF9C7094CA}"/>
              </a:ext>
            </a:extLst>
          </p:cNvPr>
          <p:cNvSpPr/>
          <p:nvPr/>
        </p:nvSpPr>
        <p:spPr>
          <a:xfrm>
            <a:off x="882692" y="2129933"/>
            <a:ext cx="513185" cy="192146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E871C9-82DE-F3DD-60C0-E8A33D12E5A2}"/>
              </a:ext>
            </a:extLst>
          </p:cNvPr>
          <p:cNvSpPr/>
          <p:nvPr/>
        </p:nvSpPr>
        <p:spPr>
          <a:xfrm>
            <a:off x="4641098" y="2147810"/>
            <a:ext cx="623511" cy="16975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B23FF0-8A88-2CD3-37A4-46C59375BFD5}"/>
              </a:ext>
            </a:extLst>
          </p:cNvPr>
          <p:cNvSpPr/>
          <p:nvPr/>
        </p:nvSpPr>
        <p:spPr>
          <a:xfrm>
            <a:off x="5623923" y="2132257"/>
            <a:ext cx="623511" cy="16975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C38FF7-78A8-A79C-D000-95A57ADCC688}"/>
              </a:ext>
            </a:extLst>
          </p:cNvPr>
          <p:cNvCxnSpPr>
            <a:cxnSpLocks/>
          </p:cNvCxnSpPr>
          <p:nvPr/>
        </p:nvCxnSpPr>
        <p:spPr>
          <a:xfrm flipV="1">
            <a:off x="4930937" y="1156996"/>
            <a:ext cx="2009482" cy="990814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125CDB-8FBB-06BF-F9E6-50D89405EDD0}"/>
              </a:ext>
            </a:extLst>
          </p:cNvPr>
          <p:cNvCxnSpPr>
            <a:cxnSpLocks/>
          </p:cNvCxnSpPr>
          <p:nvPr/>
        </p:nvCxnSpPr>
        <p:spPr>
          <a:xfrm>
            <a:off x="6246945" y="2218941"/>
            <a:ext cx="680448" cy="555300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563DD9E-4988-7569-8D04-79FDD4CC4287}"/>
              </a:ext>
            </a:extLst>
          </p:cNvPr>
          <p:cNvCxnSpPr>
            <a:cxnSpLocks/>
          </p:cNvCxnSpPr>
          <p:nvPr/>
        </p:nvCxnSpPr>
        <p:spPr>
          <a:xfrm flipH="1">
            <a:off x="1156996" y="2979650"/>
            <a:ext cx="513184" cy="2721354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AA1F755-D9C3-9A90-9F0E-36B3C8E9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482" y="909672"/>
            <a:ext cx="3676989" cy="1420953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E5ADB7-8466-D2CB-00BA-104E2A9C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31" y="5781938"/>
            <a:ext cx="7550902" cy="71989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9103D93-F07E-05A6-F69B-1155BCEB1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482" y="2643218"/>
            <a:ext cx="3042487" cy="2647239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3E22CC-B561-E7FF-61ED-E427F7AF4EFA}"/>
              </a:ext>
            </a:extLst>
          </p:cNvPr>
          <p:cNvSpPr txBox="1"/>
          <p:nvPr/>
        </p:nvSpPr>
        <p:spPr>
          <a:xfrm>
            <a:off x="8416212" y="5630216"/>
            <a:ext cx="3461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마이페이지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/>
              <a:t>-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Ajax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Chart.js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를 활용한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구매내역 차트화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EDB716-260D-BD86-398A-2F0735D11E97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131423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4484ADC-4DEC-7233-83AE-60DEAAC7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163" y="845889"/>
            <a:ext cx="2694546" cy="2864497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3FEB8C-36DE-85B5-4BC1-B8FF5F0F9F7A}"/>
              </a:ext>
            </a:extLst>
          </p:cNvPr>
          <p:cNvSpPr/>
          <p:nvPr/>
        </p:nvSpPr>
        <p:spPr>
          <a:xfrm>
            <a:off x="5213111" y="1985402"/>
            <a:ext cx="1308985" cy="314590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399DF7-B6F3-8BB8-BD00-BAA3E3FC8A70}"/>
              </a:ext>
            </a:extLst>
          </p:cNvPr>
          <p:cNvSpPr/>
          <p:nvPr/>
        </p:nvSpPr>
        <p:spPr>
          <a:xfrm>
            <a:off x="5211250" y="2471519"/>
            <a:ext cx="1580175" cy="314590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0964E5-4FF6-126E-A25A-21538612F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253" y="845889"/>
            <a:ext cx="3282622" cy="3712148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9244E3E-451B-B98D-8245-85283BDCB007}"/>
              </a:ext>
            </a:extLst>
          </p:cNvPr>
          <p:cNvCxnSpPr>
            <a:cxnSpLocks/>
          </p:cNvCxnSpPr>
          <p:nvPr/>
        </p:nvCxnSpPr>
        <p:spPr>
          <a:xfrm>
            <a:off x="6522096" y="2173089"/>
            <a:ext cx="1548884" cy="212557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20F0D0C-D0A1-98AF-73D8-B7A44C8D3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13" y="845889"/>
            <a:ext cx="3820983" cy="5797245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3BBE48-4E2E-2846-01D5-DEED23D84DB0}"/>
              </a:ext>
            </a:extLst>
          </p:cNvPr>
          <p:cNvCxnSpPr>
            <a:cxnSpLocks/>
          </p:cNvCxnSpPr>
          <p:nvPr/>
        </p:nvCxnSpPr>
        <p:spPr>
          <a:xfrm flipH="1">
            <a:off x="4161453" y="2672493"/>
            <a:ext cx="1051658" cy="0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36D6FA-39C4-3A89-0ACE-43EA9923022A}"/>
              </a:ext>
            </a:extLst>
          </p:cNvPr>
          <p:cNvCxnSpPr>
            <a:cxnSpLocks/>
          </p:cNvCxnSpPr>
          <p:nvPr/>
        </p:nvCxnSpPr>
        <p:spPr>
          <a:xfrm flipV="1">
            <a:off x="4161453" y="2628814"/>
            <a:ext cx="3909527" cy="2426338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3014EC-BBA1-7EF7-A97F-1D8999756E87}"/>
              </a:ext>
            </a:extLst>
          </p:cNvPr>
          <p:cNvSpPr/>
          <p:nvPr/>
        </p:nvSpPr>
        <p:spPr>
          <a:xfrm>
            <a:off x="3824549" y="4986183"/>
            <a:ext cx="318118" cy="137939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4A8E-B24A-52E4-A92B-E067377EB922}"/>
              </a:ext>
            </a:extLst>
          </p:cNvPr>
          <p:cNvSpPr txBox="1"/>
          <p:nvPr/>
        </p:nvSpPr>
        <p:spPr>
          <a:xfrm>
            <a:off x="5327779" y="4917233"/>
            <a:ext cx="67474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관리자 페이지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8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가시성과 접근성 제한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권한이 없는 유저가 접근 할 경우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404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에러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신간 도서 등록과 리스트 확인 및 수정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책 이미지 파일 등록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26A7E08-6EE7-319C-13CA-427C8C497380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491696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140FC29-F3F5-B881-2D87-2F43D514C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03" y="3205381"/>
            <a:ext cx="4948258" cy="3303036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4D083E-7353-FA11-4C9C-DC013890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63" y="845889"/>
            <a:ext cx="2694546" cy="2864497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3B53AE-D5C5-ADD9-5045-E9E6F601E4E4}"/>
              </a:ext>
            </a:extLst>
          </p:cNvPr>
          <p:cNvSpPr/>
          <p:nvPr/>
        </p:nvSpPr>
        <p:spPr>
          <a:xfrm>
            <a:off x="5215812" y="2903896"/>
            <a:ext cx="1698172" cy="431223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A0C51A-0A0F-4E90-AF72-CA967026B484}"/>
              </a:ext>
            </a:extLst>
          </p:cNvPr>
          <p:cNvCxnSpPr>
            <a:cxnSpLocks/>
          </p:cNvCxnSpPr>
          <p:nvPr/>
        </p:nvCxnSpPr>
        <p:spPr>
          <a:xfrm flipH="1">
            <a:off x="3517641" y="3153053"/>
            <a:ext cx="1698171" cy="653837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F92C91-815E-53D3-A661-A40902871D50}"/>
              </a:ext>
            </a:extLst>
          </p:cNvPr>
          <p:cNvSpPr/>
          <p:nvPr/>
        </p:nvSpPr>
        <p:spPr>
          <a:xfrm>
            <a:off x="4871722" y="4978163"/>
            <a:ext cx="497426" cy="181897"/>
          </a:xfrm>
          <a:prstGeom prst="rect">
            <a:avLst/>
          </a:prstGeom>
          <a:noFill/>
          <a:ln w="15875">
            <a:solidFill>
              <a:srgbClr val="111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24CF9E-C4D2-A6D0-8CB2-300122D06D3C}"/>
              </a:ext>
            </a:extLst>
          </p:cNvPr>
          <p:cNvCxnSpPr>
            <a:cxnSpLocks/>
          </p:cNvCxnSpPr>
          <p:nvPr/>
        </p:nvCxnSpPr>
        <p:spPr>
          <a:xfrm flipV="1">
            <a:off x="5369148" y="4358964"/>
            <a:ext cx="1986561" cy="715355"/>
          </a:xfrm>
          <a:prstGeom prst="straightConnector1">
            <a:avLst/>
          </a:prstGeom>
          <a:ln w="19050">
            <a:solidFill>
              <a:srgbClr val="111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0ED1EF1-AE34-5C34-2539-C7B1BFF59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622" y="2691405"/>
            <a:ext cx="3765986" cy="3335118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FBDA9-2FFA-843F-7D3A-874EC777FC12}"/>
              </a:ext>
            </a:extLst>
          </p:cNvPr>
          <p:cNvSpPr txBox="1"/>
          <p:nvPr/>
        </p:nvSpPr>
        <p:spPr>
          <a:xfrm>
            <a:off x="766003" y="1035698"/>
            <a:ext cx="3453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관리자 페이지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800" dirty="0"/>
          </a:p>
          <a:p>
            <a:r>
              <a:rPr lang="en-US" altLang="ko-KR" dirty="0"/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배송 상태 수정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배송 완료 시 재고 수량 변경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판매 내역 및 상세 정보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D31E04-D220-CAA6-0698-A95188FD0B77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35994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okQuest 합본">
            <a:hlinkClick r:id="" action="ppaction://media"/>
            <a:extLst>
              <a:ext uri="{FF2B5EF4-FFF2-40B4-BE49-F238E27FC236}">
                <a16:creationId xmlns:a16="http://schemas.microsoft.com/office/drawing/2014/main" id="{22237E45-1DAC-0DA5-E724-28108E42A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583" y="998376"/>
            <a:ext cx="8385110" cy="47166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91FC71-4290-B89F-0089-75A19398A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98A3EB-25C3-6DD7-DC50-AB06A96F7C4E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41DDB90-5D29-4DEA-9870-E718C338D84A}"/>
              </a:ext>
            </a:extLst>
          </p:cNvPr>
          <p:cNvSpPr txBox="1">
            <a:spLocks/>
          </p:cNvSpPr>
          <p:nvPr/>
        </p:nvSpPr>
        <p:spPr>
          <a:xfrm>
            <a:off x="8842570" y="286772"/>
            <a:ext cx="2600811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기능구현 및 시연</a:t>
            </a:r>
          </a:p>
        </p:txBody>
      </p:sp>
    </p:spTree>
    <p:extLst>
      <p:ext uri="{BB962C8B-B14F-4D97-AF65-F5344CB8AC3E}">
        <p14:creationId xmlns:p14="http://schemas.microsoft.com/office/powerpoint/2010/main" val="409056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31885-90ED-773F-F645-7DDEB265143C}"/>
              </a:ext>
            </a:extLst>
          </p:cNvPr>
          <p:cNvSpPr txBox="1">
            <a:spLocks/>
          </p:cNvSpPr>
          <p:nvPr/>
        </p:nvSpPr>
        <p:spPr>
          <a:xfrm>
            <a:off x="9987505" y="267358"/>
            <a:ext cx="1385519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4.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마무리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8C3FD8-3C08-8415-D82A-376E935F4270}"/>
              </a:ext>
            </a:extLst>
          </p:cNvPr>
          <p:cNvSpPr txBox="1"/>
          <p:nvPr/>
        </p:nvSpPr>
        <p:spPr>
          <a:xfrm>
            <a:off x="2181281" y="1075320"/>
            <a:ext cx="780622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CF015F-1BF3-60ED-A7BF-0098CE933A47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4713200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1)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스프링 부트와 스프링 프레임워크의 차이점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06A29-457F-891A-EB59-4933B15FA62F}"/>
              </a:ext>
            </a:extLst>
          </p:cNvPr>
          <p:cNvSpPr txBox="1"/>
          <p:nvPr/>
        </p:nvSpPr>
        <p:spPr>
          <a:xfrm>
            <a:off x="1428134" y="1653569"/>
            <a:ext cx="9120596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                                            </a:t>
            </a:r>
            <a:r>
              <a:rPr lang="ko-KR" altLang="en-US" sz="24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스프링 부트 프로젝트를 진행하면서 </a:t>
            </a:r>
            <a:r>
              <a:rPr lang="ko-KR" altLang="en-US" sz="24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느낀점</a:t>
            </a:r>
            <a:endParaRPr lang="en-US" altLang="ko-KR" sz="2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스프링 프레임워크와 비교했을 때의 장점</a:t>
            </a:r>
            <a:endParaRPr lang="en-US" altLang="ko-KR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7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</a:t>
            </a:r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라이브러리 관리 자동화 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</a:t>
            </a:r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스프링 부트에서는 </a:t>
            </a:r>
            <a:r>
              <a:rPr lang="ko-KR" altLang="en-US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스타터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(Starter)</a:t>
            </a:r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를 이용해 특정 기능에 필요한 </a:t>
            </a:r>
            <a:endParaRPr lang="en-US" altLang="ko-KR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  라이브러리 의존성을 더욱 간단하게 처리할 수 있습니다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  이를 통해 개발자는 복잡한 라이브러리 의존성 관리를 하지 않아도 됩니다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endParaRPr lang="en-US" altLang="ko-KR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</a:t>
            </a:r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설정의 자동화 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</a:t>
            </a:r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스프링 부트는 프로젝트에 추가된 라이브러리를 기반으로 실행에 필요한 환경을    </a:t>
            </a:r>
            <a:endParaRPr lang="en-US" altLang="ko-KR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  자동으로 설정해줍니다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  이를 통해 개발자는 복잡한 설정 작업을 하지 않아도 되어 생산성을 높일 수 있습니다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스프링 프레임워크와 비교했을 때의 단점</a:t>
            </a:r>
            <a:endParaRPr lang="en-US" altLang="ko-KR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en-US" altLang="ko-KR" sz="8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- </a:t>
            </a:r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자동화된 설정의 한계 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</a:t>
            </a:r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스프링 부트에서는 자동으로 설정되는 내용이 많아 개발자가 원하는 </a:t>
            </a:r>
            <a:endParaRPr lang="en-US" altLang="ko-KR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  설정을 변경하기 어려울 수 있습니다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  <a:p>
            <a:r>
              <a:rPr lang="ko-KR" altLang="en-US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  이를 극복하기 위해 추가적인 설정 작업이 필요할 수 있습니다</a:t>
            </a:r>
            <a:r>
              <a:rPr lang="en-US" altLang="ko-KR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16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31885-90ED-773F-F645-7DDEB265143C}"/>
              </a:ext>
            </a:extLst>
          </p:cNvPr>
          <p:cNvSpPr txBox="1">
            <a:spLocks/>
          </p:cNvSpPr>
          <p:nvPr/>
        </p:nvSpPr>
        <p:spPr>
          <a:xfrm>
            <a:off x="9987505" y="267358"/>
            <a:ext cx="1385519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4. 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마무리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8C3FD8-3C08-8415-D82A-376E935F4270}"/>
              </a:ext>
            </a:extLst>
          </p:cNvPr>
          <p:cNvSpPr txBox="1"/>
          <p:nvPr/>
        </p:nvSpPr>
        <p:spPr>
          <a:xfrm>
            <a:off x="2114093" y="1081227"/>
            <a:ext cx="780622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5C9E95-348B-5596-3F32-5E07DAE6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57" y="2256805"/>
            <a:ext cx="5122286" cy="282020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71227FF-FB47-DAFD-1FF0-C34DA8AD1A20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220475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2) Q&amp;A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86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3DF70E0-146E-F5D2-29B8-99A84AB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altLang="ko-KR" noProof="0" smtClean="0"/>
              <a:pPr>
                <a:spcAft>
                  <a:spcPts val="600"/>
                </a:spcAft>
              </a:pPr>
              <a:t>4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21C91DE-46AE-2747-7C8B-01DAF57C9BD9}"/>
              </a:ext>
            </a:extLst>
          </p:cNvPr>
          <p:cNvSpPr txBox="1">
            <a:spLocks/>
          </p:cNvSpPr>
          <p:nvPr/>
        </p:nvSpPr>
        <p:spPr>
          <a:xfrm>
            <a:off x="672256" y="1587012"/>
            <a:ext cx="2983547" cy="5924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2000" b="1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39206FF-785A-9D08-A9BF-143577951A3D}"/>
              </a:ext>
            </a:extLst>
          </p:cNvPr>
          <p:cNvSpPr txBox="1">
            <a:spLocks/>
          </p:cNvSpPr>
          <p:nvPr/>
        </p:nvSpPr>
        <p:spPr>
          <a:xfrm>
            <a:off x="5709369" y="2483910"/>
            <a:ext cx="5762587" cy="24501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'</a:t>
            </a:r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자기계발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'</a:t>
            </a:r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 중요하게 작용하는 요즘 시대에 </a:t>
            </a:r>
            <a:endParaRPr lang="en-US" altLang="ko-KR" sz="20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책을 사고 파는 것에서 그치는 것이 아니라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 </a:t>
            </a:r>
          </a:p>
          <a:p>
            <a:endParaRPr lang="en-US" altLang="ko-KR" sz="20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이용자의 구매 데이터를 기반으로 한 지표를</a:t>
            </a:r>
            <a:endParaRPr lang="en-US" altLang="ko-KR" sz="20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게임처럼 표시하여 성장 경험을 가시적으로 보여주고</a:t>
            </a:r>
            <a:r>
              <a:rPr lang="en-US" altLang="ko-KR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</a:t>
            </a:r>
            <a:endParaRPr lang="ko-KR" altLang="en-US" sz="20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이용자가 자신만의 미래 독서 계획을 </a:t>
            </a:r>
            <a:endParaRPr lang="en-US" altLang="ko-KR" sz="20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2000" dirty="0" err="1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가꿔나갈</a:t>
            </a:r>
            <a:r>
              <a:rPr lang="ko-KR" altLang="en-US" sz="20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수 있도록 기획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D7EA1C-9FAD-61A0-3452-BB5B07F9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7" y="2064032"/>
            <a:ext cx="4647206" cy="3206956"/>
          </a:xfrm>
          <a:prstGeom prst="rect">
            <a:avLst/>
          </a:prstGeom>
          <a:solidFill>
            <a:srgbClr val="000000">
              <a:shade val="95000"/>
            </a:srgbClr>
          </a:solidFill>
          <a:ln w="158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CE4D8D-CF05-8537-42F5-7E70C0F2D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104861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332B35-FB73-6BD3-2D1E-3D02C4A5EDCC}"/>
              </a:ext>
            </a:extLst>
          </p:cNvPr>
          <p:cNvCxnSpPr>
            <a:cxnSpLocks/>
          </p:cNvCxnSpPr>
          <p:nvPr/>
        </p:nvCxnSpPr>
        <p:spPr>
          <a:xfrm>
            <a:off x="464831" y="769264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A9693C7-50DA-CE59-D391-905DA043D961}"/>
              </a:ext>
            </a:extLst>
          </p:cNvPr>
          <p:cNvSpPr txBox="1">
            <a:spLocks/>
          </p:cNvSpPr>
          <p:nvPr/>
        </p:nvSpPr>
        <p:spPr>
          <a:xfrm>
            <a:off x="3104431" y="1273948"/>
            <a:ext cx="5330268" cy="629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계속되는 책의 변신</a:t>
            </a:r>
            <a:r>
              <a:rPr lang="en-US" altLang="ko-KR" sz="2400" dirty="0">
                <a:solidFill>
                  <a:schemeClr val="tx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highlight>
                  <a:srgbClr val="00FFFF"/>
                </a:highlight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과연 종이책이 사라질까</a:t>
            </a:r>
            <a:r>
              <a:rPr lang="en-US" altLang="ko-KR" sz="2400" b="1" dirty="0">
                <a:solidFill>
                  <a:schemeClr val="tx1"/>
                </a:solidFill>
                <a:highlight>
                  <a:srgbClr val="00FFFF"/>
                </a:highlight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highlight>
                <a:srgbClr val="00FFFF"/>
              </a:highlight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4929E85-F41F-A66C-147B-F97A4384A06C}"/>
              </a:ext>
            </a:extLst>
          </p:cNvPr>
          <p:cNvSpPr txBox="1">
            <a:spLocks/>
          </p:cNvSpPr>
          <p:nvPr/>
        </p:nvSpPr>
        <p:spPr>
          <a:xfrm>
            <a:off x="9150220" y="286772"/>
            <a:ext cx="2150804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프로젝트 개요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A60EABE-82DA-49D5-5298-61924166383C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220475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1)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51233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88BDBE3-DBB3-9040-95AC-86789B7004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98856" y="2769710"/>
            <a:ext cx="1086851" cy="347662"/>
          </a:xfrm>
        </p:spPr>
        <p:txBody>
          <a:bodyPr rtlCol="0">
            <a:normAutofit fontScale="77500" lnSpcReduction="20000"/>
          </a:bodyPr>
          <a:lstStyle/>
          <a:p>
            <a:pPr marL="0" indent="0" rtl="0">
              <a:buNone/>
            </a:pPr>
            <a:r>
              <a:rPr lang="ko-KR" altLang="en-US" dirty="0">
                <a:latin typeface="Spoqa Han Sans Neo Medium" pitchFamily="2" charset="-127"/>
                <a:ea typeface="Spoqa Han Sans Neo Medium" pitchFamily="2" charset="-127"/>
              </a:rPr>
              <a:t>이상민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2C30DA5-B4D3-C343-8FEC-D62948BDA9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0569" y="2765060"/>
            <a:ext cx="1036309" cy="347662"/>
          </a:xfrm>
        </p:spPr>
        <p:txBody>
          <a:bodyPr rtlCol="0">
            <a:normAutofit fontScale="77500" lnSpcReduction="20000"/>
          </a:bodyPr>
          <a:lstStyle/>
          <a:p>
            <a:pPr marL="0" indent="0" rtl="0">
              <a:buNone/>
            </a:pPr>
            <a:r>
              <a:rPr lang="ko-KR" altLang="en-US" dirty="0" err="1">
                <a:latin typeface="Spoqa Han Sans Neo Medium" pitchFamily="2" charset="-127"/>
                <a:ea typeface="Spoqa Han Sans Neo Medium" pitchFamily="2" charset="-127"/>
              </a:rPr>
              <a:t>추지호</a:t>
            </a:r>
            <a:endParaRPr lang="ko-KR" altLang="en-US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7C503641-A7D5-AD48-A486-CD57C162032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44116" y="2732018"/>
            <a:ext cx="1516009" cy="776791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ko-KR" altLang="en-US" sz="2200" dirty="0">
                <a:latin typeface="Spoqa Han Sans Neo Medium" pitchFamily="2" charset="-127"/>
                <a:ea typeface="Spoqa Han Sans Neo Medium" pitchFamily="2" charset="-127"/>
              </a:rPr>
              <a:t>지수진</a:t>
            </a:r>
            <a:endParaRPr lang="en-US" altLang="ko-KR" sz="1500" dirty="0">
              <a:latin typeface="Spoqa Han Sans Neo Medium" pitchFamily="2" charset="-127"/>
              <a:ea typeface="Spoqa Han Sans Neo Medium" pitchFamily="2" charset="-127"/>
            </a:endParaRPr>
          </a:p>
          <a:p>
            <a:pPr marL="0" indent="0" rtl="0">
              <a:buNone/>
            </a:pPr>
            <a:endParaRPr lang="en-US" altLang="ko-KR" dirty="0">
              <a:latin typeface="Spoqa Han Sans Neo Medium" pitchFamily="2" charset="-127"/>
              <a:ea typeface="Spoqa Han Sans Neo Medium" pitchFamily="2" charset="-127"/>
            </a:endParaRPr>
          </a:p>
          <a:p>
            <a:pPr marL="0" indent="0" rtl="0">
              <a:buNone/>
            </a:pPr>
            <a:endParaRPr lang="ko-KR" altLang="en-US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CC180CB-0C9D-0441-A2D3-F4EDC5DB97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86409" y="2764206"/>
            <a:ext cx="1870768" cy="347662"/>
          </a:xfrm>
        </p:spPr>
        <p:txBody>
          <a:bodyPr rtlCol="0">
            <a:normAutofit fontScale="77500" lnSpcReduction="20000"/>
          </a:bodyPr>
          <a:lstStyle/>
          <a:p>
            <a:pPr marL="0" indent="0" rtl="0">
              <a:buNone/>
            </a:pPr>
            <a:r>
              <a:rPr lang="ko-KR" altLang="en-US" dirty="0">
                <a:latin typeface="Spoqa Han Sans Neo Medium" pitchFamily="2" charset="-127"/>
                <a:ea typeface="Spoqa Han Sans Neo Medium" pitchFamily="2" charset="-127"/>
              </a:rPr>
              <a:t>하민수</a:t>
            </a:r>
            <a:r>
              <a:rPr lang="en-US" altLang="ko-KR" dirty="0">
                <a:latin typeface="Spoqa Han Sans Neo Medium" pitchFamily="2" charset="-127"/>
                <a:ea typeface="Spoqa Han Sans Neo Medium" pitchFamily="2" charset="-127"/>
              </a:rPr>
              <a:t>(</a:t>
            </a:r>
            <a:r>
              <a:rPr lang="ko-KR" altLang="en-US" dirty="0">
                <a:latin typeface="Spoqa Han Sans Neo Medium" pitchFamily="2" charset="-127"/>
                <a:ea typeface="Spoqa Han Sans Neo Medium" pitchFamily="2" charset="-127"/>
              </a:rPr>
              <a:t>조장</a:t>
            </a:r>
            <a:r>
              <a:rPr lang="en-US" altLang="ko-KR" dirty="0">
                <a:latin typeface="Spoqa Han Sans Neo Medium" pitchFamily="2" charset="-127"/>
                <a:ea typeface="Spoqa Han Sans Neo Medium" pitchFamily="2" charset="-127"/>
              </a:rPr>
              <a:t>)</a:t>
            </a:r>
            <a:endParaRPr lang="ko-KR" altLang="en-US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4008E6-BDDB-5CEB-A6F1-914DEC62F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348" y="1585995"/>
            <a:ext cx="1019537" cy="10530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3351BEB-60CB-B655-D2B8-5F68A1513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644" y="1536030"/>
            <a:ext cx="1018800" cy="10530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AB5570E-45A3-4996-D394-8E08BA9C5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619" y="1594585"/>
            <a:ext cx="1036309" cy="10017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ACF3B67-880C-DE83-1908-9EBD5A9CC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556" y="1147078"/>
            <a:ext cx="1621347" cy="1532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873565-16A8-9532-B29B-9025714EA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099" y="1603654"/>
            <a:ext cx="1018800" cy="10524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DF9F1A-823C-E4AE-3B54-70DB8E3B8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892" y="871885"/>
            <a:ext cx="482415" cy="366311"/>
          </a:xfrm>
          <a:prstGeom prst="rect">
            <a:avLst/>
          </a:prstGeom>
        </p:spPr>
      </p:pic>
      <p:sp>
        <p:nvSpPr>
          <p:cNvPr id="21" name="텍스트 개체 틀 17">
            <a:extLst>
              <a:ext uri="{FF2B5EF4-FFF2-40B4-BE49-F238E27FC236}">
                <a16:creationId xmlns:a16="http://schemas.microsoft.com/office/drawing/2014/main" id="{8ED217C2-652F-CD3C-D60C-9782BB17027C}"/>
              </a:ext>
            </a:extLst>
          </p:cNvPr>
          <p:cNvSpPr txBox="1">
            <a:spLocks/>
          </p:cNvSpPr>
          <p:nvPr/>
        </p:nvSpPr>
        <p:spPr>
          <a:xfrm>
            <a:off x="9266644" y="2680003"/>
            <a:ext cx="1018799" cy="347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ko-KR" altLang="en-US" sz="2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</a:rPr>
              <a:t>오선용</a:t>
            </a:r>
          </a:p>
        </p:txBody>
      </p:sp>
      <p:sp>
        <p:nvSpPr>
          <p:cNvPr id="22" name="텍스트 개체 틀 18">
            <a:extLst>
              <a:ext uri="{FF2B5EF4-FFF2-40B4-BE49-F238E27FC236}">
                <a16:creationId xmlns:a16="http://schemas.microsoft.com/office/drawing/2014/main" id="{90AEA9DE-6F84-ECBE-02BB-8E41E342619F}"/>
              </a:ext>
            </a:extLst>
          </p:cNvPr>
          <p:cNvSpPr txBox="1">
            <a:spLocks/>
          </p:cNvSpPr>
          <p:nvPr/>
        </p:nvSpPr>
        <p:spPr>
          <a:xfrm>
            <a:off x="8931278" y="3189499"/>
            <a:ext cx="1982199" cy="950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회원가입 수정 및 탈퇴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Password Encoding</a:t>
            </a: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Payment 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페이지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DB 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데이터 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37E405-6AC9-082F-FBD6-48E286C8AF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F2354FC-492E-514F-E05C-A54AF410EDCE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196BB33B-4A71-156B-A316-673D02A91D71}"/>
              </a:ext>
            </a:extLst>
          </p:cNvPr>
          <p:cNvSpPr txBox="1">
            <a:spLocks/>
          </p:cNvSpPr>
          <p:nvPr/>
        </p:nvSpPr>
        <p:spPr>
          <a:xfrm>
            <a:off x="6944172" y="3198045"/>
            <a:ext cx="1982199" cy="1185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메인 페이지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책 상세 페이지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유효성 검사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EF34C416-A3DA-4A0E-127A-4E829366ED2F}"/>
              </a:ext>
            </a:extLst>
          </p:cNvPr>
          <p:cNvSpPr txBox="1">
            <a:spLocks/>
          </p:cNvSpPr>
          <p:nvPr/>
        </p:nvSpPr>
        <p:spPr>
          <a:xfrm>
            <a:off x="4792024" y="3210383"/>
            <a:ext cx="1982199" cy="3251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DB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설계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매장 정보 찾기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메인 페이지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상세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)</a:t>
            </a: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도서 등록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책 정보 수정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배송 상태 수정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Pagination</a:t>
            </a: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Sorting</a:t>
            </a: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Filtering</a:t>
            </a: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로그인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(OAuth)</a:t>
            </a: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지도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</a:t>
            </a:r>
            <a:r>
              <a:rPr lang="en-US" altLang="ko-KR" sz="11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kakao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API)</a:t>
            </a: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AI chat API</a:t>
            </a:r>
          </a:p>
        </p:txBody>
      </p:sp>
      <p:sp>
        <p:nvSpPr>
          <p:cNvPr id="23" name="텍스트 개체 틀 18">
            <a:extLst>
              <a:ext uri="{FF2B5EF4-FFF2-40B4-BE49-F238E27FC236}">
                <a16:creationId xmlns:a16="http://schemas.microsoft.com/office/drawing/2014/main" id="{ACD205BC-8C02-2105-9055-90952C26A1B5}"/>
              </a:ext>
            </a:extLst>
          </p:cNvPr>
          <p:cNvSpPr txBox="1">
            <a:spLocks/>
          </p:cNvSpPr>
          <p:nvPr/>
        </p:nvSpPr>
        <p:spPr>
          <a:xfrm>
            <a:off x="2575147" y="3227474"/>
            <a:ext cx="1982199" cy="2310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UI Layout 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설계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CSS</a:t>
            </a: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DB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설계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Security</a:t>
            </a: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마이페이지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회원정보 수정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별점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그래프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탭 구현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48941E0F-18B8-0B65-437E-430FF42CCAC0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220475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2)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역할 분담</a:t>
            </a:r>
          </a:p>
        </p:txBody>
      </p:sp>
      <p:sp>
        <p:nvSpPr>
          <p:cNvPr id="2" name="텍스트 개체 틀 18">
            <a:extLst>
              <a:ext uri="{FF2B5EF4-FFF2-40B4-BE49-F238E27FC236}">
                <a16:creationId xmlns:a16="http://schemas.microsoft.com/office/drawing/2014/main" id="{2FEC2CD9-2314-7625-961B-96F1CF99F1A2}"/>
              </a:ext>
            </a:extLst>
          </p:cNvPr>
          <p:cNvSpPr txBox="1">
            <a:spLocks/>
          </p:cNvSpPr>
          <p:nvPr/>
        </p:nvSpPr>
        <p:spPr>
          <a:xfrm>
            <a:off x="687709" y="3230142"/>
            <a:ext cx="1982199" cy="1682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Security</a:t>
            </a:r>
          </a:p>
          <a:p>
            <a:pPr rtl="0"/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장바구니 페이지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rtl="0"/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주문 페이지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rtl="0"/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주문 내역 페이지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rtl="0"/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회원가입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rtl="0"/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찜 하기</a:t>
            </a:r>
            <a:endParaRPr lang="en-US" altLang="ko-KR" sz="11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pPr rtl="0"/>
            <a:r>
              <a:rPr lang="en-US" altLang="ko-KR" sz="11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WishList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Page</a:t>
            </a:r>
          </a:p>
          <a:p>
            <a:pPr rtl="0"/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메인 페이지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</a:t>
            </a:r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상세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)</a:t>
            </a:r>
          </a:p>
          <a:p>
            <a:pPr rtl="0"/>
            <a:r>
              <a:rPr lang="ko-KR" altLang="en-US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주소 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</a:t>
            </a:r>
            <a:r>
              <a:rPr lang="en-US" altLang="ko-KR" sz="1100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kakao</a:t>
            </a:r>
            <a:r>
              <a:rPr lang="en-US" altLang="ko-KR" sz="11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API)</a:t>
            </a:r>
          </a:p>
          <a:p>
            <a:endParaRPr lang="ko-KR" altLang="en-US" sz="11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2267C9-BA6A-484F-E730-5CD6215979A3}"/>
              </a:ext>
            </a:extLst>
          </p:cNvPr>
          <p:cNvSpPr txBox="1">
            <a:spLocks/>
          </p:cNvSpPr>
          <p:nvPr/>
        </p:nvSpPr>
        <p:spPr>
          <a:xfrm>
            <a:off x="9150220" y="286772"/>
            <a:ext cx="2150804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프로젝트 개요</a:t>
            </a:r>
          </a:p>
        </p:txBody>
      </p:sp>
      <p:sp>
        <p:nvSpPr>
          <p:cNvPr id="5" name="텍스트 개체 틀 17">
            <a:extLst>
              <a:ext uri="{FF2B5EF4-FFF2-40B4-BE49-F238E27FC236}">
                <a16:creationId xmlns:a16="http://schemas.microsoft.com/office/drawing/2014/main" id="{6729611A-6E25-2A2B-9940-F9802EA2F870}"/>
              </a:ext>
            </a:extLst>
          </p:cNvPr>
          <p:cNvSpPr txBox="1">
            <a:spLocks/>
          </p:cNvSpPr>
          <p:nvPr/>
        </p:nvSpPr>
        <p:spPr>
          <a:xfrm>
            <a:off x="7290109" y="2568053"/>
            <a:ext cx="1019537" cy="36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 (3.2~3.12)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40AE-DAC4-2EB7-0F65-C80533CF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48F0E-093E-3DCA-AEAD-E6EF6209B27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A2CBD51-7C7A-09D7-AEF4-CD68247C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1604962"/>
            <a:ext cx="8059275" cy="463932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E587526-E9B2-6FA5-BD35-CB95A6AE48D6}"/>
              </a:ext>
            </a:extLst>
          </p:cNvPr>
          <p:cNvSpPr txBox="1">
            <a:spLocks/>
          </p:cNvSpPr>
          <p:nvPr/>
        </p:nvSpPr>
        <p:spPr>
          <a:xfrm>
            <a:off x="9150220" y="286772"/>
            <a:ext cx="2150804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프로젝트 개요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FEC312F-8CBF-1B17-885C-1BE9E1414E2A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3069390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3)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프로젝트 일정</a:t>
            </a:r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(03.02~03.30)</a:t>
            </a:r>
            <a:endParaRPr lang="ko-KR" altLang="en-US" sz="15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12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ko-KR"/>
            </a:defPPr>
            <a:lvl1pPr marL="0" algn="r" defTabSz="914400" rtl="0" eaLnBrk="1" latinLnBrk="0" hangingPunct="1">
              <a:defRPr sz="1200" kern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294A09A9-5501-47C1-A89A-A340965A2BE2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02316-902C-B234-B81B-EF2BBA9BDC77}"/>
              </a:ext>
            </a:extLst>
          </p:cNvPr>
          <p:cNvSpPr txBox="1"/>
          <p:nvPr/>
        </p:nvSpPr>
        <p:spPr>
          <a:xfrm>
            <a:off x="3163186" y="1559198"/>
            <a:ext cx="635451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운영 체제</a:t>
            </a:r>
            <a:r>
              <a:rPr lang="en-US" altLang="ko-KR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 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                                    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window 10 64bit ,macOS Monterey 12.61</a:t>
            </a: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개발 언어</a:t>
            </a:r>
            <a:r>
              <a:rPr lang="en-US" altLang="ko-KR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                                       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Java15,Javascript, </a:t>
            </a:r>
            <a:r>
              <a:rPr lang="en-US" altLang="ko-KR" sz="1200" dirty="0" err="1">
                <a:latin typeface="Spoqa Han Sans Neo Medium" pitchFamily="2" charset="-127"/>
                <a:ea typeface="Spoqa Han Sans Neo Medium" pitchFamily="2" charset="-127"/>
              </a:rPr>
              <a:t>JQuery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, Ajax, HTML,CSS</a:t>
            </a: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개발 도구</a:t>
            </a:r>
            <a:r>
              <a:rPr lang="en-US" altLang="ko-KR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                                       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Eclipse(STS4),JDK(open </a:t>
            </a:r>
            <a:r>
              <a:rPr lang="en-US" altLang="ko-KR" sz="1200" dirty="0" err="1">
                <a:latin typeface="Spoqa Han Sans Neo Medium" pitchFamily="2" charset="-127"/>
                <a:ea typeface="Spoqa Han Sans Neo Medium" pitchFamily="2" charset="-127"/>
              </a:rPr>
              <a:t>jdk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15),MySQL </a:t>
            </a:r>
            <a:r>
              <a:rPr lang="en-US" altLang="ko-KR" sz="1200" dirty="0" err="1">
                <a:latin typeface="Spoqa Han Sans Neo Medium" pitchFamily="2" charset="-127"/>
                <a:ea typeface="Spoqa Han Sans Neo Medium" pitchFamily="2" charset="-127"/>
              </a:rPr>
              <a:t>WorkBench</a:t>
            </a:r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빌드 도구</a:t>
            </a:r>
            <a:r>
              <a:rPr lang="en-US" altLang="ko-KR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     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                                 Maven 3.6.3</a:t>
            </a: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                           </a:t>
            </a:r>
          </a:p>
          <a:p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프레임워크</a:t>
            </a:r>
            <a:r>
              <a:rPr lang="en-US" altLang="ko-KR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           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                        Spring Boot 2.4.1, Spring Security5.0.2</a:t>
            </a: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데이터베이스</a:t>
            </a:r>
            <a:r>
              <a:rPr lang="en-US" altLang="ko-KR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    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                           My SQL </a:t>
            </a:r>
            <a:r>
              <a:rPr lang="ko-KR" altLang="en-US" sz="1200" dirty="0">
                <a:latin typeface="Spoqa Han Sans Neo Medium" pitchFamily="2" charset="-127"/>
                <a:ea typeface="Spoqa Han Sans Neo Medium" pitchFamily="2" charset="-127"/>
              </a:rPr>
              <a:t>워크 벤치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8.0.13    </a:t>
            </a:r>
          </a:p>
          <a:p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                              </a:t>
            </a: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WAS :                                              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Apache Tomcat9.0</a:t>
            </a:r>
          </a:p>
          <a:p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   </a:t>
            </a: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버전 관리 프로그램</a:t>
            </a:r>
            <a:r>
              <a:rPr lang="en-US" altLang="ko-KR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      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               Git, Git hub</a:t>
            </a:r>
          </a:p>
          <a:p>
            <a:endParaRPr lang="en-US" altLang="ko-KR" sz="12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   </a:t>
            </a:r>
          </a:p>
          <a:p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라이브러리 </a:t>
            </a:r>
            <a:r>
              <a:rPr lang="en-US" altLang="ko-KR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                                    </a:t>
            </a:r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ORM(JPA , Hibernate)</a:t>
            </a:r>
          </a:p>
          <a:p>
            <a:r>
              <a:rPr lang="en-US" altLang="ko-KR" sz="1200" dirty="0">
                <a:latin typeface="Spoqa Han Sans Neo Medium" pitchFamily="2" charset="-127"/>
                <a:ea typeface="Spoqa Han Sans Neo Medium" pitchFamily="2" charset="-127"/>
              </a:rPr>
              <a:t>                                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604E4D-E256-AD3B-C531-92C3B1BE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14B654-F0C5-2C03-BB90-2A81EC12AEE8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76F748CE-23E1-B709-3189-CEF4E44EBD2D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3578C41C-99A5-6DFA-80DB-5B11951B9BC6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314403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1)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A1740F-E335-3D7C-6B75-26E6202E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3" y="2279099"/>
            <a:ext cx="4034517" cy="3225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273057-5C80-232B-ECD6-06E04E281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50" y="2279099"/>
            <a:ext cx="5913464" cy="3225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7AA002-7FC7-51CD-4355-FE804989C53C}"/>
              </a:ext>
            </a:extLst>
          </p:cNvPr>
          <p:cNvSpPr txBox="1"/>
          <p:nvPr/>
        </p:nvSpPr>
        <p:spPr>
          <a:xfrm>
            <a:off x="2693725" y="1787978"/>
            <a:ext cx="134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 Medium" pitchFamily="2" charset="-127"/>
                <a:ea typeface="Spoqa Han Sans Neo Medium" pitchFamily="2" charset="-127"/>
              </a:rPr>
              <a:t>버전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5752C-D415-4DEE-A010-7AC31A7A4DC1}"/>
              </a:ext>
            </a:extLst>
          </p:cNvPr>
          <p:cNvSpPr txBox="1"/>
          <p:nvPr/>
        </p:nvSpPr>
        <p:spPr>
          <a:xfrm>
            <a:off x="6444199" y="1812470"/>
            <a:ext cx="436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poqa Han Sans Neo Medium" pitchFamily="2" charset="-127"/>
                <a:ea typeface="Spoqa Han Sans Neo Medium" pitchFamily="2" charset="-127"/>
              </a:rPr>
              <a:t>Figma</a:t>
            </a:r>
            <a:r>
              <a:rPr lang="ko-KR" altLang="en-US" dirty="0">
                <a:latin typeface="Spoqa Han Sans Neo Medium" pitchFamily="2" charset="-127"/>
                <a:ea typeface="Spoqa Han Sans Neo Medium" pitchFamily="2" charset="-127"/>
              </a:rPr>
              <a:t>를 이용한 </a:t>
            </a:r>
            <a:r>
              <a:rPr lang="en-US" altLang="ko-KR" dirty="0">
                <a:latin typeface="Spoqa Han Sans Neo Medium" pitchFamily="2" charset="-127"/>
                <a:ea typeface="Spoqa Han Sans Neo Medium" pitchFamily="2" charset="-127"/>
              </a:rPr>
              <a:t>UI Layout </a:t>
            </a:r>
            <a:r>
              <a:rPr lang="ko-KR" altLang="en-US" dirty="0">
                <a:latin typeface="Spoqa Han Sans Neo Medium" pitchFamily="2" charset="-127"/>
                <a:ea typeface="Spoqa Han Sans Neo Medium" pitchFamily="2" charset="-127"/>
              </a:rPr>
              <a:t>디자인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5366FD-F5D6-A4C9-873F-98AD9D73F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95517D-BE0E-F99F-A3C2-31418A438F41}"/>
              </a:ext>
            </a:extLst>
          </p:cNvPr>
          <p:cNvCxnSpPr>
            <a:cxnSpLocks/>
          </p:cNvCxnSpPr>
          <p:nvPr/>
        </p:nvCxnSpPr>
        <p:spPr>
          <a:xfrm>
            <a:off x="464831" y="760015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C47DD6E0-93BA-8E1C-29C4-8F43790836FF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314403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2)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프로젝트 관리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10FCBE-DD00-A26F-83AF-4B33AD5D2603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219017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48E849-4C54-3380-98CF-C7F37D3B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4" y="1291275"/>
            <a:ext cx="7893698" cy="4681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44F7DA-FF76-1C5E-2336-F5217F68B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0" y="95612"/>
            <a:ext cx="2600812" cy="71180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26EDDE-2C04-F14C-43F0-44072F43D038}"/>
              </a:ext>
            </a:extLst>
          </p:cNvPr>
          <p:cNvCxnSpPr>
            <a:cxnSpLocks/>
          </p:cNvCxnSpPr>
          <p:nvPr/>
        </p:nvCxnSpPr>
        <p:spPr>
          <a:xfrm>
            <a:off x="429996" y="734401"/>
            <a:ext cx="11104748" cy="0"/>
          </a:xfrm>
          <a:prstGeom prst="line">
            <a:avLst/>
          </a:prstGeom>
          <a:ln w="19050">
            <a:solidFill>
              <a:srgbClr val="111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2997F0D-D49A-69A0-C989-51573302F385}"/>
              </a:ext>
            </a:extLst>
          </p:cNvPr>
          <p:cNvSpPr txBox="1">
            <a:spLocks/>
          </p:cNvSpPr>
          <p:nvPr/>
        </p:nvSpPr>
        <p:spPr>
          <a:xfrm>
            <a:off x="494904" y="816662"/>
            <a:ext cx="314403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3) </a:t>
            </a:r>
            <a:r>
              <a:rPr lang="en-US" altLang="ko-KR" sz="1500" b="0" i="0" dirty="0">
                <a:solidFill>
                  <a:srgbClr val="202124"/>
                </a:solidFill>
                <a:effectLst/>
                <a:latin typeface="Spoqa Han Sans Neo" panose="020B0500000000000000" pitchFamily="50" charset="-127"/>
              </a:rPr>
              <a:t> </a:t>
            </a:r>
            <a:r>
              <a:rPr lang="en-US" altLang="ko-KR" sz="1500" b="0" i="0" dirty="0">
                <a:solidFill>
                  <a:srgbClr val="040C28"/>
                </a:solidFill>
                <a:effectLst/>
                <a:latin typeface="Spoqa Han Sans Neo" panose="020B0500000000000000" pitchFamily="50" charset="-127"/>
              </a:rPr>
              <a:t>Entity Relationship Diagram</a:t>
            </a:r>
            <a:endParaRPr lang="ko-KR" altLang="en-US" sz="15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A4F4C6-4785-AA42-239C-4FF585D72D20}"/>
              </a:ext>
            </a:extLst>
          </p:cNvPr>
          <p:cNvSpPr txBox="1">
            <a:spLocks/>
          </p:cNvSpPr>
          <p:nvPr/>
        </p:nvSpPr>
        <p:spPr>
          <a:xfrm>
            <a:off x="9517697" y="286772"/>
            <a:ext cx="1685847" cy="4452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2.</a:t>
            </a:r>
            <a:r>
              <a:rPr lang="ko-KR" altLang="en-US" sz="2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개발 환경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0FE0413-01FE-4F20-1E75-2CF914B97434}"/>
              </a:ext>
            </a:extLst>
          </p:cNvPr>
          <p:cNvSpPr txBox="1">
            <a:spLocks/>
          </p:cNvSpPr>
          <p:nvPr/>
        </p:nvSpPr>
        <p:spPr>
          <a:xfrm>
            <a:off x="8524353" y="5105333"/>
            <a:ext cx="314403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500" dirty="0" err="1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API_key</a:t>
            </a:r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 </a:t>
            </a:r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숨기기 위한 테이블</a:t>
            </a:r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endParaRPr lang="ko-KR" altLang="en-US" sz="15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3FDE40-BE69-749B-A5B3-7AE25FF7CC5E}"/>
              </a:ext>
            </a:extLst>
          </p:cNvPr>
          <p:cNvSpPr txBox="1">
            <a:spLocks/>
          </p:cNvSpPr>
          <p:nvPr/>
        </p:nvSpPr>
        <p:spPr>
          <a:xfrm>
            <a:off x="8524353" y="1752667"/>
            <a:ext cx="3144035" cy="35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핵심테이블 </a:t>
            </a:r>
            <a:r>
              <a:rPr lang="en-US" altLang="ko-KR" sz="1500" dirty="0">
                <a:solidFill>
                  <a:schemeClr val="tx1"/>
                </a:solidFill>
                <a:latin typeface="Spoqa Han Sans Neo" panose="020B0500000000000000" pitchFamily="50" charset="-127"/>
                <a:ea typeface="Spoqa Han Sans Neo" panose="020B0500000000000000" pitchFamily="50" charset="-127"/>
              </a:rPr>
              <a:t>: books, users</a:t>
            </a:r>
          </a:p>
          <a:p>
            <a:endParaRPr lang="en-US" altLang="ko-KR" sz="15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ko-KR" altLang="en-US" sz="1500" dirty="0">
              <a:solidFill>
                <a:schemeClr val="tx1"/>
              </a:solidFill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362202-77D9-2C87-BB54-70231A4A275F}"/>
              </a:ext>
            </a:extLst>
          </p:cNvPr>
          <p:cNvSpPr/>
          <p:nvPr/>
        </p:nvSpPr>
        <p:spPr>
          <a:xfrm>
            <a:off x="6586223" y="1093408"/>
            <a:ext cx="1421187" cy="225609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AC5B23-171A-9A7E-20DE-68F5712E3128}"/>
              </a:ext>
            </a:extLst>
          </p:cNvPr>
          <p:cNvSpPr/>
          <p:nvPr/>
        </p:nvSpPr>
        <p:spPr>
          <a:xfrm>
            <a:off x="1024334" y="1452785"/>
            <a:ext cx="1530859" cy="225609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2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2664</TotalTime>
  <Words>1500</Words>
  <Application>Microsoft Office PowerPoint</Application>
  <PresentationFormat>와이드스크린</PresentationFormat>
  <Paragraphs>288</Paragraphs>
  <Slides>36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Wingdings 3</vt:lpstr>
      <vt:lpstr>Arial</vt:lpstr>
      <vt:lpstr>Spoqa Han Sans Neo</vt:lpstr>
      <vt:lpstr>Tenorite</vt:lpstr>
      <vt:lpstr>맑은 고딕</vt:lpstr>
      <vt:lpstr>Trebuchet MS</vt:lpstr>
      <vt:lpstr>Spoqa Han Sans Neo Thin</vt:lpstr>
      <vt:lpstr>Spoqa Han Sans Neo Bold</vt:lpstr>
      <vt:lpstr>Spoqa Han Sans Neo Medium</vt:lpstr>
      <vt:lpstr>Office 테마</vt:lpstr>
      <vt:lpstr>패싯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BookQuest</dc:title>
  <dc:creator>지호</dc:creator>
  <cp:lastModifiedBy>지호</cp:lastModifiedBy>
  <cp:revision>84</cp:revision>
  <dcterms:created xsi:type="dcterms:W3CDTF">2023-03-27T02:33:13Z</dcterms:created>
  <dcterms:modified xsi:type="dcterms:W3CDTF">2023-03-30T05:29:40Z</dcterms:modified>
</cp:coreProperties>
</file>